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handoutMasterIdLst>
    <p:handoutMasterId r:id="rId24"/>
  </p:handoutMasterIdLst>
  <p:sldIdLst>
    <p:sldId id="259" r:id="rId5"/>
    <p:sldId id="292" r:id="rId6"/>
    <p:sldId id="256" r:id="rId7"/>
    <p:sldId id="258" r:id="rId8"/>
    <p:sldId id="261" r:id="rId9"/>
    <p:sldId id="264" r:id="rId10"/>
    <p:sldId id="265" r:id="rId11"/>
    <p:sldId id="278" r:id="rId12"/>
    <p:sldId id="279" r:id="rId13"/>
    <p:sldId id="280" r:id="rId14"/>
    <p:sldId id="281" r:id="rId15"/>
    <p:sldId id="282" r:id="rId16"/>
    <p:sldId id="283" r:id="rId17"/>
    <p:sldId id="293" r:id="rId18"/>
    <p:sldId id="285" r:id="rId19"/>
    <p:sldId id="286" r:id="rId20"/>
    <p:sldId id="287" r:id="rId21"/>
    <p:sldId id="257" r:id="rId22"/>
  </p:sldIdLst>
  <p:sldSz cx="9144000" cy="6858000" type="screen4x3"/>
  <p:notesSz cx="666273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00"/>
    <a:srgbClr val="FFEFEF"/>
    <a:srgbClr val="FFE1E1"/>
    <a:srgbClr val="CFDB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DAD743-422D-4688-AECA-161553DBBD26}" v="524" dt="2018-07-02T10:52:32.995"/>
    <p1510:client id="{A2FCFC23-62F1-CD11-9760-378C725E2354}" v="24" dt="2020-09-15T14:31:17.107"/>
    <p1510:client id="{AB3AB06F-71DB-4CCE-A2C5-C3FF14E065BE}" v="85" dt="2018-07-02T11:24:26.0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1720" y="7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186"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4010" y="0"/>
            <a:ext cx="2887186" cy="496332"/>
          </a:xfrm>
          <a:prstGeom prst="rect">
            <a:avLst/>
          </a:prstGeom>
        </p:spPr>
        <p:txBody>
          <a:bodyPr vert="horz" lIns="91440" tIns="45720" rIns="91440" bIns="45720" rtlCol="0"/>
          <a:lstStyle>
            <a:lvl1pPr algn="r">
              <a:defRPr sz="1200"/>
            </a:lvl1pPr>
          </a:lstStyle>
          <a:p>
            <a:fld id="{680021A6-3B17-442C-9290-35298D23933A}" type="datetimeFigureOut">
              <a:rPr lang="en-GB" smtClean="0"/>
              <a:t>16/10/2020</a:t>
            </a:fld>
            <a:endParaRPr lang="en-GB"/>
          </a:p>
        </p:txBody>
      </p:sp>
      <p:sp>
        <p:nvSpPr>
          <p:cNvPr id="4" name="Footer Placeholder 3"/>
          <p:cNvSpPr>
            <a:spLocks noGrp="1"/>
          </p:cNvSpPr>
          <p:nvPr>
            <p:ph type="ftr" sz="quarter" idx="2"/>
          </p:nvPr>
        </p:nvSpPr>
        <p:spPr>
          <a:xfrm>
            <a:off x="0" y="9428583"/>
            <a:ext cx="2887186"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4010" y="9428583"/>
            <a:ext cx="2887186" cy="496332"/>
          </a:xfrm>
          <a:prstGeom prst="rect">
            <a:avLst/>
          </a:prstGeom>
        </p:spPr>
        <p:txBody>
          <a:bodyPr vert="horz" lIns="91440" tIns="45720" rIns="91440" bIns="45720" rtlCol="0" anchor="b"/>
          <a:lstStyle>
            <a:lvl1pPr algn="r">
              <a:defRPr sz="1200"/>
            </a:lvl1pPr>
          </a:lstStyle>
          <a:p>
            <a:fld id="{1781F495-3493-420A-A360-5EAF50E851A4}" type="slidenum">
              <a:rPr lang="en-GB" smtClean="0"/>
              <a:t>‹#›</a:t>
            </a:fld>
            <a:endParaRPr lang="en-GB"/>
          </a:p>
        </p:txBody>
      </p:sp>
    </p:spTree>
    <p:extLst>
      <p:ext uri="{BB962C8B-B14F-4D97-AF65-F5344CB8AC3E}">
        <p14:creationId xmlns:p14="http://schemas.microsoft.com/office/powerpoint/2010/main" val="21814407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3488" y="0"/>
            <a:ext cx="2887662" cy="496888"/>
          </a:xfrm>
          <a:prstGeom prst="rect">
            <a:avLst/>
          </a:prstGeom>
        </p:spPr>
        <p:txBody>
          <a:bodyPr vert="horz" lIns="91440" tIns="45720" rIns="91440" bIns="45720" rtlCol="0"/>
          <a:lstStyle>
            <a:lvl1pPr algn="r">
              <a:defRPr sz="1200"/>
            </a:lvl1pPr>
          </a:lstStyle>
          <a:p>
            <a:fld id="{F89F0B97-15E9-408C-ADD3-D4C017408112}" type="datetimeFigureOut">
              <a:rPr lang="en-GB" smtClean="0"/>
              <a:t>16/10/2020</a:t>
            </a:fld>
            <a:endParaRPr lang="en-GB"/>
          </a:p>
        </p:txBody>
      </p:sp>
      <p:sp>
        <p:nvSpPr>
          <p:cNvPr id="4" name="Slide Image Placeholder 3"/>
          <p:cNvSpPr>
            <a:spLocks noGrp="1" noRot="1" noChangeAspect="1"/>
          </p:cNvSpPr>
          <p:nvPr>
            <p:ph type="sldImg" idx="2"/>
          </p:nvPr>
        </p:nvSpPr>
        <p:spPr>
          <a:xfrm>
            <a:off x="1098550" y="1241425"/>
            <a:ext cx="4465638"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750" y="4776788"/>
            <a:ext cx="5329238"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887663"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3488" y="9429750"/>
            <a:ext cx="2887662" cy="496888"/>
          </a:xfrm>
          <a:prstGeom prst="rect">
            <a:avLst/>
          </a:prstGeom>
        </p:spPr>
        <p:txBody>
          <a:bodyPr vert="horz" lIns="91440" tIns="45720" rIns="91440" bIns="45720" rtlCol="0" anchor="b"/>
          <a:lstStyle>
            <a:lvl1pPr algn="r">
              <a:defRPr sz="1200"/>
            </a:lvl1pPr>
          </a:lstStyle>
          <a:p>
            <a:fld id="{9A31210C-B695-46D0-A5B6-46A3CCEE3DAD}" type="slidenum">
              <a:rPr lang="en-GB" smtClean="0"/>
              <a:t>‹#›</a:t>
            </a:fld>
            <a:endParaRPr lang="en-GB"/>
          </a:p>
        </p:txBody>
      </p:sp>
    </p:spTree>
    <p:extLst>
      <p:ext uri="{BB962C8B-B14F-4D97-AF65-F5344CB8AC3E}">
        <p14:creationId xmlns:p14="http://schemas.microsoft.com/office/powerpoint/2010/main" val="2543387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a:latin typeface="Arial" panose="020B0604020202020204" pitchFamily="34" charset="0"/>
              </a:rPr>
              <a:t>Welcome and your introduction to session</a:t>
            </a:r>
          </a:p>
          <a:p>
            <a:pPr eaLnBrk="1" hangingPunct="1"/>
            <a:r>
              <a:rPr lang="en-GB" altLang="en-US">
                <a:latin typeface="Arial" panose="020B0604020202020204" pitchFamily="34" charset="0"/>
              </a:rPr>
              <a:t>  </a:t>
            </a:r>
          </a:p>
          <a:p>
            <a:endParaRPr lang="en-GB"/>
          </a:p>
        </p:txBody>
      </p:sp>
      <p:sp>
        <p:nvSpPr>
          <p:cNvPr id="4" name="Slide Number Placeholder 3"/>
          <p:cNvSpPr>
            <a:spLocks noGrp="1"/>
          </p:cNvSpPr>
          <p:nvPr>
            <p:ph type="sldNum" sz="quarter" idx="10"/>
          </p:nvPr>
        </p:nvSpPr>
        <p:spPr/>
        <p:txBody>
          <a:bodyPr/>
          <a:lstStyle/>
          <a:p>
            <a:fld id="{9A31210C-B695-46D0-A5B6-46A3CCEE3DAD}" type="slidenum">
              <a:rPr lang="en-GB" smtClean="0"/>
              <a:t>1</a:t>
            </a:fld>
            <a:endParaRPr lang="en-GB"/>
          </a:p>
        </p:txBody>
      </p:sp>
    </p:spTree>
    <p:extLst>
      <p:ext uri="{BB962C8B-B14F-4D97-AF65-F5344CB8AC3E}">
        <p14:creationId xmlns:p14="http://schemas.microsoft.com/office/powerpoint/2010/main" val="2215414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people who are most successful in life</a:t>
            </a:r>
            <a:r>
              <a:rPr lang="en-GB" baseline="0"/>
              <a:t> know themselves, believe in themselves and are determined to succeed.</a:t>
            </a:r>
          </a:p>
          <a:p>
            <a:endParaRPr lang="en-GB" baseline="0"/>
          </a:p>
          <a:p>
            <a:r>
              <a:rPr lang="en-GB"/>
              <a:t>Rhianna, Louis</a:t>
            </a:r>
            <a:r>
              <a:rPr lang="en-GB">
                <a:cs typeface="Calibri"/>
              </a:rPr>
              <a:t>  Smith </a:t>
            </a:r>
            <a:r>
              <a:rPr lang="en-GB"/>
              <a:t>(Olympic Gymnast),</a:t>
            </a:r>
            <a:r>
              <a:rPr lang="en-GB">
                <a:cs typeface="Calibri"/>
              </a:rPr>
              <a:t> J K Rowling , Ellie Robinson (Northampton based Paralympian) Sir Alan Sugar, Bill Gates</a:t>
            </a:r>
          </a:p>
        </p:txBody>
      </p:sp>
      <p:sp>
        <p:nvSpPr>
          <p:cNvPr id="4" name="Slide Number Placeholder 3"/>
          <p:cNvSpPr>
            <a:spLocks noGrp="1"/>
          </p:cNvSpPr>
          <p:nvPr>
            <p:ph type="sldNum" sz="quarter" idx="10"/>
          </p:nvPr>
        </p:nvSpPr>
        <p:spPr/>
        <p:txBody>
          <a:bodyPr/>
          <a:lstStyle/>
          <a:p>
            <a:fld id="{9A31210C-B695-46D0-A5B6-46A3CCEE3DAD}" type="slidenum">
              <a:rPr lang="en-GB" smtClean="0"/>
              <a:t>2</a:t>
            </a:fld>
            <a:endParaRPr lang="en-GB"/>
          </a:p>
        </p:txBody>
      </p:sp>
    </p:spTree>
    <p:extLst>
      <p:ext uri="{BB962C8B-B14F-4D97-AF65-F5344CB8AC3E}">
        <p14:creationId xmlns:p14="http://schemas.microsoft.com/office/powerpoint/2010/main" val="2911982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a:latin typeface="Arial" panose="020B0604020202020204" pitchFamily="34" charset="0"/>
              </a:rPr>
              <a:t>Go over expected aims and objectives and agree ground rules. Explain that this is a presentation what will require participation from the group. You will go over some information and then there will be a quiz and a form to complete at the end.  Important to join in, ask questions and enjoy!</a:t>
            </a:r>
          </a:p>
          <a:p>
            <a:endParaRPr lang="en-GB"/>
          </a:p>
        </p:txBody>
      </p:sp>
      <p:sp>
        <p:nvSpPr>
          <p:cNvPr id="4" name="Slide Number Placeholder 3"/>
          <p:cNvSpPr>
            <a:spLocks noGrp="1"/>
          </p:cNvSpPr>
          <p:nvPr>
            <p:ph type="sldNum" sz="quarter" idx="10"/>
          </p:nvPr>
        </p:nvSpPr>
        <p:spPr/>
        <p:txBody>
          <a:bodyPr/>
          <a:lstStyle/>
          <a:p>
            <a:fld id="{9A31210C-B695-46D0-A5B6-46A3CCEE3DAD}" type="slidenum">
              <a:rPr lang="en-GB" smtClean="0"/>
              <a:t>3</a:t>
            </a:fld>
            <a:endParaRPr lang="en-GB"/>
          </a:p>
        </p:txBody>
      </p:sp>
    </p:spTree>
    <p:extLst>
      <p:ext uri="{BB962C8B-B14F-4D97-AF65-F5344CB8AC3E}">
        <p14:creationId xmlns:p14="http://schemas.microsoft.com/office/powerpoint/2010/main" val="231897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a:latin typeface="Arial" panose="020B0604020202020204" pitchFamily="34" charset="0"/>
              </a:rPr>
              <a:t>Go through slide putting the statements into context for the students…</a:t>
            </a:r>
          </a:p>
          <a:p>
            <a:endParaRPr lang="en-GB"/>
          </a:p>
        </p:txBody>
      </p:sp>
      <p:sp>
        <p:nvSpPr>
          <p:cNvPr id="4" name="Slide Number Placeholder 3"/>
          <p:cNvSpPr>
            <a:spLocks noGrp="1"/>
          </p:cNvSpPr>
          <p:nvPr>
            <p:ph type="sldNum" sz="quarter" idx="10"/>
          </p:nvPr>
        </p:nvSpPr>
        <p:spPr/>
        <p:txBody>
          <a:bodyPr/>
          <a:lstStyle/>
          <a:p>
            <a:fld id="{9A31210C-B695-46D0-A5B6-46A3CCEE3DAD}" type="slidenum">
              <a:rPr lang="en-GB" smtClean="0"/>
              <a:t>4</a:t>
            </a:fld>
            <a:endParaRPr lang="en-GB"/>
          </a:p>
        </p:txBody>
      </p:sp>
    </p:spTree>
    <p:extLst>
      <p:ext uri="{BB962C8B-B14F-4D97-AF65-F5344CB8AC3E}">
        <p14:creationId xmlns:p14="http://schemas.microsoft.com/office/powerpoint/2010/main" val="18977275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ts val="0"/>
              </a:spcAft>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GB" altLang="en-US">
                <a:latin typeface="Arial" panose="020B0604020202020204" pitchFamily="34" charset="0"/>
              </a:rPr>
              <a:t>Explain how Connexions helps and works with students…</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altLang="en-US">
              <a:latin typeface="Arial" panose="020B0604020202020204" pitchFamily="34" charset="0"/>
              <a:ea typeface="Microsoft YaHei" panose="020B0503020204020204" pitchFamily="34" charset="-122"/>
            </a:endParaRPr>
          </a:p>
        </p:txBody>
      </p:sp>
      <p:sp>
        <p:nvSpPr>
          <p:cNvPr id="4" name="Slide Number Placeholder 3"/>
          <p:cNvSpPr>
            <a:spLocks noGrp="1"/>
          </p:cNvSpPr>
          <p:nvPr>
            <p:ph type="sldNum" sz="quarter" idx="10"/>
          </p:nvPr>
        </p:nvSpPr>
        <p:spPr/>
        <p:txBody>
          <a:bodyPr/>
          <a:lstStyle/>
          <a:p>
            <a:fld id="{9A31210C-B695-46D0-A5B6-46A3CCEE3DAD}" type="slidenum">
              <a:rPr lang="en-GB" smtClean="0"/>
              <a:t>5</a:t>
            </a:fld>
            <a:endParaRPr lang="en-GB"/>
          </a:p>
        </p:txBody>
      </p:sp>
    </p:spTree>
    <p:extLst>
      <p:ext uri="{BB962C8B-B14F-4D97-AF65-F5344CB8AC3E}">
        <p14:creationId xmlns:p14="http://schemas.microsoft.com/office/powerpoint/2010/main" val="3243045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a:latin typeface="Arial" panose="020B0604020202020204" pitchFamily="34" charset="0"/>
              </a:rPr>
              <a:t>Talk through options – </a:t>
            </a:r>
          </a:p>
          <a:p>
            <a:pPr eaLnBrk="1" hangingPunct="1"/>
            <a:r>
              <a:rPr lang="en-GB" altLang="en-US" b="1">
                <a:latin typeface="Arial" panose="020B0604020202020204" pitchFamily="34" charset="0"/>
              </a:rPr>
              <a:t>Traineeship</a:t>
            </a:r>
            <a:r>
              <a:rPr lang="en-GB" altLang="en-US">
                <a:latin typeface="Arial" panose="020B0604020202020204" pitchFamily="34" charset="0"/>
              </a:rPr>
              <a:t> - The government has developed a new traineeships programme that will support young people to develop the skills they need to secure and succeed in employment, including apprenticeships.</a:t>
            </a:r>
          </a:p>
          <a:p>
            <a:pPr eaLnBrk="1" hangingPunct="1"/>
            <a:r>
              <a:rPr lang="en-GB" altLang="en-US">
                <a:latin typeface="Arial" panose="020B0604020202020204" pitchFamily="34" charset="0"/>
              </a:rPr>
              <a:t>Employers tell us that they are concerned that young people often lack the right skills and attitudes when they apply for an apprenticeship or other employment. Yet many young people are highly motivated by work, or the prospect of it.</a:t>
            </a:r>
          </a:p>
          <a:p>
            <a:pPr eaLnBrk="1" hangingPunct="1"/>
            <a:r>
              <a:rPr lang="en-GB" altLang="en-US">
                <a:latin typeface="Arial" panose="020B0604020202020204" pitchFamily="34" charset="0"/>
              </a:rPr>
              <a:t>Traineeships will offer these young people the opportunity to undertake a substantial work placement and work skills training, alongside support to improve their English and maths. Depending on the young person’s needs, a range of other support and flexible training may be offered to help them develop their skills and progress quickly onto an apprenticeship or secure other employment</a:t>
            </a:r>
          </a:p>
          <a:p>
            <a:pPr eaLnBrk="1" hangingPunct="1"/>
            <a:r>
              <a:rPr lang="en-GB" altLang="en-US" b="1">
                <a:latin typeface="Arial" panose="020B0604020202020204" pitchFamily="34" charset="0"/>
              </a:rPr>
              <a:t>Courses : </a:t>
            </a:r>
            <a:r>
              <a:rPr lang="en-GB" altLang="en-US">
                <a:latin typeface="Arial" panose="020B0604020202020204" pitchFamily="34" charset="0"/>
              </a:rPr>
              <a:t>Foundation Learning is now called ‘Other Study programmes’ and should be referred to as this for those students going on courses offered by training providers. </a:t>
            </a:r>
            <a:endParaRPr lang="en-GB" altLang="en-US" b="1">
              <a:latin typeface="Arial" panose="020B0604020202020204" pitchFamily="34" charset="0"/>
            </a:endParaRPr>
          </a:p>
          <a:p>
            <a:pPr eaLnBrk="1" hangingPunct="1"/>
            <a:endParaRPr lang="en-GB" altLang="en-US">
              <a:latin typeface="Arial" panose="020B0604020202020204" pitchFamily="34" charset="0"/>
            </a:endParaRPr>
          </a:p>
          <a:p>
            <a:pPr eaLnBrk="1" hangingPunct="1"/>
            <a:r>
              <a:rPr lang="en-GB" altLang="en-US" b="1">
                <a:latin typeface="Arial" panose="020B0604020202020204" pitchFamily="34" charset="0"/>
              </a:rPr>
              <a:t>Stress importance of having backup plan</a:t>
            </a:r>
            <a:r>
              <a:rPr lang="en-GB" altLang="en-US">
                <a:latin typeface="Arial" panose="020B0604020202020204" pitchFamily="34" charset="0"/>
              </a:rPr>
              <a:t>. You can apply to several options at once and decide which to go for later.</a:t>
            </a:r>
          </a:p>
          <a:p>
            <a:pPr eaLnBrk="1" hangingPunct="1"/>
            <a:r>
              <a:rPr lang="en-GB" altLang="en-US">
                <a:latin typeface="Arial" panose="020B0604020202020204" pitchFamily="34" charset="0"/>
              </a:rPr>
              <a:t>This year saw several students not getting grades to do what they wanted and are applying to college last minute which could mean they may not get a place. It’s always best to apply early and turn your place down if you decide to chose another option.  </a:t>
            </a:r>
          </a:p>
          <a:p>
            <a:r>
              <a:rPr lang="en-GB" altLang="en-US" b="1">
                <a:latin typeface="Arial" panose="020B0604020202020204" pitchFamily="34" charset="0"/>
              </a:rPr>
              <a:t>Usually the majority stay in FTE  6</a:t>
            </a:r>
            <a:r>
              <a:rPr lang="en-GB" altLang="en-US" b="1" baseline="30000">
                <a:latin typeface="Arial" panose="020B0604020202020204" pitchFamily="34" charset="0"/>
              </a:rPr>
              <a:t>th</a:t>
            </a:r>
            <a:r>
              <a:rPr lang="en-GB" altLang="en-US" b="1">
                <a:latin typeface="Arial" panose="020B0604020202020204" pitchFamily="34" charset="0"/>
              </a:rPr>
              <a:t> form:</a:t>
            </a:r>
            <a:endParaRPr lang="en-GB" altLang="en-US" b="1">
              <a:latin typeface="Arial" panose="020B0604020202020204" pitchFamily="34" charset="0"/>
              <a:cs typeface="Arial"/>
            </a:endParaRPr>
          </a:p>
          <a:p>
            <a:pPr eaLnBrk="1" hangingPunct="1"/>
            <a:endParaRPr lang="en-GB" altLang="en-US" b="1">
              <a:latin typeface="Arial" panose="020B0604020202020204" pitchFamily="34" charset="0"/>
            </a:endParaRPr>
          </a:p>
          <a:p>
            <a:pPr eaLnBrk="1" hangingPunct="1"/>
            <a:endParaRPr lang="en-GB" altLang="en-US" b="1">
              <a:latin typeface="Arial" panose="020B0604020202020204" pitchFamily="34" charset="0"/>
            </a:endParaRPr>
          </a:p>
          <a:p>
            <a:pPr eaLnBrk="1" hangingPunct="1"/>
            <a:endParaRPr lang="en-GB" altLang="en-US" b="1">
              <a:latin typeface="Arial" panose="020B0604020202020204" pitchFamily="34" charset="0"/>
            </a:endParaRPr>
          </a:p>
          <a:p>
            <a:pPr eaLnBrk="1" hangingPunct="1"/>
            <a:endParaRPr lang="en-GB" altLang="en-US">
              <a:latin typeface="Arial" panose="020B0604020202020204" pitchFamily="34" charset="0"/>
            </a:endParaRPr>
          </a:p>
          <a:p>
            <a:endParaRPr lang="en-GB"/>
          </a:p>
        </p:txBody>
      </p:sp>
      <p:sp>
        <p:nvSpPr>
          <p:cNvPr id="4" name="Slide Number Placeholder 3"/>
          <p:cNvSpPr>
            <a:spLocks noGrp="1"/>
          </p:cNvSpPr>
          <p:nvPr>
            <p:ph type="sldNum" sz="quarter" idx="10"/>
          </p:nvPr>
        </p:nvSpPr>
        <p:spPr/>
        <p:txBody>
          <a:bodyPr/>
          <a:lstStyle/>
          <a:p>
            <a:fld id="{9A31210C-B695-46D0-A5B6-46A3CCEE3DAD}" type="slidenum">
              <a:rPr lang="en-GB" smtClean="0"/>
              <a:t>6</a:t>
            </a:fld>
            <a:endParaRPr lang="en-GB"/>
          </a:p>
        </p:txBody>
      </p:sp>
    </p:spTree>
    <p:extLst>
      <p:ext uri="{BB962C8B-B14F-4D97-AF65-F5344CB8AC3E}">
        <p14:creationId xmlns:p14="http://schemas.microsoft.com/office/powerpoint/2010/main" val="137817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latin typeface="Arial" panose="020B0604020202020204" pitchFamily="34" charset="0"/>
              </a:rPr>
              <a:t>This slide gives you an idea of where students went last year after leaving school. From 7519 students across the county, you’ll see that the majority stayed on in education. </a:t>
            </a:r>
          </a:p>
          <a:p>
            <a:pPr eaLnBrk="1" hangingPunct="1"/>
            <a:r>
              <a:rPr lang="en-GB" altLang="en-US" dirty="0">
                <a:latin typeface="Arial" panose="020B0604020202020204" pitchFamily="34" charset="0"/>
              </a:rPr>
              <a:t>Hopefully you will have heard the term Raising the Participation Age which means you have to stay in in some form of learning until your 18</a:t>
            </a:r>
            <a:r>
              <a:rPr lang="en-GB" altLang="en-US" baseline="30000" dirty="0">
                <a:latin typeface="Arial" panose="020B0604020202020204" pitchFamily="34" charset="0"/>
              </a:rPr>
              <a:t>th</a:t>
            </a:r>
            <a:r>
              <a:rPr lang="en-GB" altLang="en-US" dirty="0">
                <a:latin typeface="Arial" panose="020B0604020202020204" pitchFamily="34" charset="0"/>
              </a:rPr>
              <a:t> birthday. Because of this a lot of the above options will not be available for you : – </a:t>
            </a:r>
          </a:p>
          <a:p>
            <a:pPr eaLnBrk="1" hangingPunct="1"/>
            <a:endParaRPr lang="en-GB" altLang="en-US" dirty="0">
              <a:latin typeface="Arial" panose="020B0604020202020204" pitchFamily="34" charset="0"/>
            </a:endParaRPr>
          </a:p>
          <a:p>
            <a:pPr eaLnBrk="1" hangingPunct="1"/>
            <a:r>
              <a:rPr lang="en-GB" altLang="en-US" sz="1400" b="1" dirty="0">
                <a:latin typeface="Arial" panose="020B0604020202020204" pitchFamily="34" charset="0"/>
              </a:rPr>
              <a:t>Ask Question</a:t>
            </a:r>
            <a:r>
              <a:rPr lang="en-GB" altLang="en-US" dirty="0">
                <a:latin typeface="Arial" panose="020B0604020202020204" pitchFamily="34" charset="0"/>
              </a:rPr>
              <a:t>: can you tell me which ones will </a:t>
            </a:r>
            <a:r>
              <a:rPr lang="en-GB" altLang="en-US" b="1" dirty="0">
                <a:latin typeface="Arial" panose="020B0604020202020204" pitchFamily="34" charset="0"/>
              </a:rPr>
              <a:t>not</a:t>
            </a:r>
            <a:r>
              <a:rPr lang="en-GB" altLang="en-US" dirty="0">
                <a:latin typeface="Arial" panose="020B0604020202020204" pitchFamily="34" charset="0"/>
              </a:rPr>
              <a:t> count as staying in learning?</a:t>
            </a:r>
          </a:p>
          <a:p>
            <a:pPr eaLnBrk="1" hangingPunct="1"/>
            <a:r>
              <a:rPr lang="en-GB" altLang="en-US" b="1" dirty="0">
                <a:latin typeface="Arial" panose="020B0604020202020204" pitchFamily="34" charset="0"/>
              </a:rPr>
              <a:t>Answer : </a:t>
            </a:r>
            <a:r>
              <a:rPr lang="en-GB" altLang="en-US" dirty="0">
                <a:latin typeface="Arial" panose="020B0604020202020204" pitchFamily="34" charset="0"/>
              </a:rPr>
              <a:t>Unemployed, Employment (if without learning), Part time Activities/Volunteering under 20 hours</a:t>
            </a:r>
            <a:endParaRPr lang="en-GB" altLang="en-US" b="1" dirty="0">
              <a:latin typeface="Arial" panose="020B0604020202020204" pitchFamily="34" charset="0"/>
            </a:endParaRPr>
          </a:p>
          <a:p>
            <a:pPr eaLnBrk="1" hangingPunct="1"/>
            <a:endParaRPr lang="en-GB" altLang="en-US" dirty="0">
              <a:latin typeface="Arial" panose="020B0604020202020204" pitchFamily="34" charset="0"/>
            </a:endParaRPr>
          </a:p>
          <a:p>
            <a:pPr eaLnBrk="1" hangingPunct="1"/>
            <a:r>
              <a:rPr lang="en-GB" altLang="en-US" b="1" dirty="0">
                <a:latin typeface="Arial" panose="020B0604020202020204" pitchFamily="34" charset="0"/>
              </a:rPr>
              <a:t>Get school specific data.</a:t>
            </a:r>
          </a:p>
        </p:txBody>
      </p:sp>
      <p:sp>
        <p:nvSpPr>
          <p:cNvPr id="4" name="Slide Number Placeholder 3"/>
          <p:cNvSpPr>
            <a:spLocks noGrp="1"/>
          </p:cNvSpPr>
          <p:nvPr>
            <p:ph type="sldNum" sz="quarter" idx="10"/>
          </p:nvPr>
        </p:nvSpPr>
        <p:spPr/>
        <p:txBody>
          <a:bodyPr/>
          <a:lstStyle/>
          <a:p>
            <a:fld id="{9A31210C-B695-46D0-A5B6-46A3CCEE3DAD}" type="slidenum">
              <a:rPr lang="en-GB" smtClean="0"/>
              <a:t>7</a:t>
            </a:fld>
            <a:endParaRPr lang="en-GB"/>
          </a:p>
        </p:txBody>
      </p:sp>
    </p:spTree>
    <p:extLst>
      <p:ext uri="{BB962C8B-B14F-4D97-AF65-F5344CB8AC3E}">
        <p14:creationId xmlns:p14="http://schemas.microsoft.com/office/powerpoint/2010/main" val="898062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r>
              <a:rPr lang="en-GB" altLang="en-US">
                <a:latin typeface="Arial" panose="020B0604020202020204" pitchFamily="34" charset="0"/>
              </a:rPr>
              <a:t>Some/all of these may be available in your school.</a:t>
            </a:r>
            <a:r>
              <a:rPr lang="en-GB" altLang="en-US">
                <a:latin typeface="Arial" panose="020B0604020202020204" pitchFamily="34" charset="0"/>
                <a:cs typeface="Arial"/>
              </a:rPr>
              <a:t> Inc subjects or qualification types</a:t>
            </a:r>
          </a:p>
          <a:p>
            <a:r>
              <a:rPr lang="en-GB" altLang="en-US">
                <a:latin typeface="Arial" panose="020B0604020202020204" pitchFamily="34" charset="0"/>
                <a:cs typeface="Arial"/>
              </a:rPr>
              <a:t>EPQ = Extended Project Qualification</a:t>
            </a:r>
          </a:p>
          <a:p>
            <a:r>
              <a:rPr lang="en-GB" altLang="en-US">
                <a:latin typeface="Arial" panose="020B0604020202020204" pitchFamily="34" charset="0"/>
                <a:cs typeface="Arial"/>
              </a:rPr>
              <a:t>Work Experience includes volunteering</a:t>
            </a:r>
          </a:p>
          <a:p>
            <a:endParaRPr lang="en-GB" altLang="en-US">
              <a:latin typeface="Arial" panose="020B0604020202020204" pitchFamily="34" charset="0"/>
            </a:endParaRPr>
          </a:p>
          <a:p>
            <a:r>
              <a:rPr lang="en-GB" altLang="en-US">
                <a:latin typeface="Arial" panose="020B0604020202020204" pitchFamily="34" charset="0"/>
              </a:rPr>
              <a:t>Alternatively you may go to another 6</a:t>
            </a:r>
            <a:r>
              <a:rPr lang="en-GB" altLang="en-US" baseline="30000">
                <a:latin typeface="Arial" panose="020B0604020202020204" pitchFamily="34" charset="0"/>
              </a:rPr>
              <a:t>th</a:t>
            </a:r>
            <a:r>
              <a:rPr lang="en-GB" altLang="en-US">
                <a:latin typeface="Arial" panose="020B0604020202020204" pitchFamily="34" charset="0"/>
              </a:rPr>
              <a:t> form to study subjects that are not available in your school.</a:t>
            </a:r>
          </a:p>
          <a:p>
            <a:endParaRPr lang="en-GB"/>
          </a:p>
        </p:txBody>
      </p:sp>
      <p:sp>
        <p:nvSpPr>
          <p:cNvPr id="4" name="Slide Number Placeholder 3"/>
          <p:cNvSpPr>
            <a:spLocks noGrp="1"/>
          </p:cNvSpPr>
          <p:nvPr>
            <p:ph type="sldNum" sz="quarter" idx="10"/>
          </p:nvPr>
        </p:nvSpPr>
        <p:spPr/>
        <p:txBody>
          <a:bodyPr/>
          <a:lstStyle/>
          <a:p>
            <a:fld id="{9A31210C-B695-46D0-A5B6-46A3CCEE3DAD}" type="slidenum">
              <a:rPr lang="en-GB" smtClean="0"/>
              <a:t>8</a:t>
            </a:fld>
            <a:endParaRPr lang="en-GB"/>
          </a:p>
        </p:txBody>
      </p:sp>
    </p:spTree>
    <p:extLst>
      <p:ext uri="{BB962C8B-B14F-4D97-AF65-F5344CB8AC3E}">
        <p14:creationId xmlns:p14="http://schemas.microsoft.com/office/powerpoint/2010/main" val="12892279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GB" altLang="en-US" dirty="0">
                <a:latin typeface="Arial" panose="020B0604020202020204" pitchFamily="34" charset="0"/>
              </a:rPr>
              <a:t>Some of the courses offered at the colleges:</a:t>
            </a:r>
            <a:r>
              <a:rPr lang="en-GB" altLang="en-US" dirty="0">
                <a:latin typeface="Arial" panose="020B0604020202020204" pitchFamily="34" charset="0"/>
                <a:cs typeface="Arial"/>
              </a:rPr>
              <a:t> Colleges bordering – North/East – Leicester, Peterborough Regional College, Huntingdon, New College Stamford. South/west - Rugby </a:t>
            </a:r>
            <a:r>
              <a:rPr lang="en-GB" altLang="en-US" dirty="0" err="1">
                <a:latin typeface="Arial" panose="020B0604020202020204" pitchFamily="34" charset="0"/>
                <a:cs typeface="Arial"/>
              </a:rPr>
              <a:t>Nr</a:t>
            </a:r>
            <a:r>
              <a:rPr lang="en-GB" altLang="en-US" dirty="0">
                <a:latin typeface="Arial" panose="020B0604020202020204" pitchFamily="34" charset="0"/>
                <a:cs typeface="Arial"/>
              </a:rPr>
              <a:t> Daventry, Banbury – </a:t>
            </a:r>
            <a:r>
              <a:rPr lang="en-GB" altLang="en-US" dirty="0" err="1">
                <a:latin typeface="Arial" panose="020B0604020202020204" pitchFamily="34" charset="0"/>
                <a:cs typeface="Arial"/>
              </a:rPr>
              <a:t>nr</a:t>
            </a:r>
            <a:r>
              <a:rPr lang="en-GB" altLang="en-US" dirty="0">
                <a:latin typeface="Arial" panose="020B0604020202020204" pitchFamily="34" charset="0"/>
                <a:cs typeface="Arial"/>
              </a:rPr>
              <a:t> </a:t>
            </a:r>
            <a:r>
              <a:rPr lang="en-GB" altLang="en-US" dirty="0" err="1">
                <a:latin typeface="Arial" panose="020B0604020202020204" pitchFamily="34" charset="0"/>
                <a:cs typeface="Arial"/>
              </a:rPr>
              <a:t>Towester</a:t>
            </a:r>
            <a:r>
              <a:rPr lang="en-GB" altLang="en-US" dirty="0">
                <a:latin typeface="Arial" panose="020B0604020202020204" pitchFamily="34" charset="0"/>
                <a:cs typeface="Arial"/>
              </a:rPr>
              <a:t>/</a:t>
            </a:r>
            <a:r>
              <a:rPr lang="en-GB" altLang="en-US" dirty="0" err="1">
                <a:latin typeface="Arial" panose="020B0604020202020204" pitchFamily="34" charset="0"/>
                <a:cs typeface="Arial"/>
              </a:rPr>
              <a:t>Brackley</a:t>
            </a:r>
            <a:r>
              <a:rPr lang="en-GB" altLang="en-US" dirty="0">
                <a:latin typeface="Arial" panose="020B0604020202020204" pitchFamily="34" charset="0"/>
                <a:cs typeface="Arial"/>
              </a:rPr>
              <a:t> and Daventry, Milton Keynes.. </a:t>
            </a:r>
          </a:p>
          <a:p>
            <a:r>
              <a:rPr lang="en-GB" altLang="en-US" dirty="0">
                <a:latin typeface="Arial" panose="020B0604020202020204" pitchFamily="34" charset="0"/>
              </a:rPr>
              <a:t>Hairdressing, Childcare &amp; Early Years, Art, Design &amp; Photography, Beauty Therapy &amp; Business, Plumbing, </a:t>
            </a:r>
            <a:r>
              <a:rPr lang="en-GB" altLang="en-US" dirty="0" err="1">
                <a:latin typeface="Arial" panose="020B0604020202020204" pitchFamily="34" charset="0"/>
              </a:rPr>
              <a:t>Aboriculture</a:t>
            </a:r>
            <a:r>
              <a:rPr lang="en-GB" altLang="en-US" dirty="0">
                <a:latin typeface="Arial" panose="020B0604020202020204" pitchFamily="34" charset="0"/>
              </a:rPr>
              <a:t>, Stonemasonry, Floristry, Countryside Management, Wall and Floor Tiling, Environmental Sustainability, Graphic Design, Hairdressing, Photography, Sport – football &amp; rugby</a:t>
            </a:r>
          </a:p>
          <a:p>
            <a:endParaRPr lang="en-GB" altLang="en-US" dirty="0">
              <a:latin typeface="Arial" panose="020B0604020202020204" pitchFamily="34" charset="0"/>
            </a:endParaRPr>
          </a:p>
          <a:p>
            <a:endParaRPr lang="en-GB" altLang="en-US" dirty="0">
              <a:latin typeface="Arial" panose="020B0604020202020204" pitchFamily="34" charset="0"/>
            </a:endParaRPr>
          </a:p>
          <a:p>
            <a:r>
              <a:rPr lang="en-GB" dirty="0"/>
              <a:t>NOTE  : MENTION BEDFORD.</a:t>
            </a:r>
            <a:r>
              <a:rPr lang="en-GB" baseline="0" dirty="0"/>
              <a:t> STAMFORD, PETERBOROUGH IF RELEVANT</a:t>
            </a:r>
            <a:endParaRPr lang="en-GB" dirty="0"/>
          </a:p>
        </p:txBody>
      </p:sp>
      <p:sp>
        <p:nvSpPr>
          <p:cNvPr id="4" name="Slide Number Placeholder 3"/>
          <p:cNvSpPr>
            <a:spLocks noGrp="1"/>
          </p:cNvSpPr>
          <p:nvPr>
            <p:ph type="sldNum" sz="quarter" idx="10"/>
          </p:nvPr>
        </p:nvSpPr>
        <p:spPr/>
        <p:txBody>
          <a:bodyPr/>
          <a:lstStyle/>
          <a:p>
            <a:fld id="{9A31210C-B695-46D0-A5B6-46A3CCEE3DAD}" type="slidenum">
              <a:rPr lang="en-GB" smtClean="0"/>
              <a:t>9</a:t>
            </a:fld>
            <a:endParaRPr lang="en-GB"/>
          </a:p>
        </p:txBody>
      </p:sp>
    </p:spTree>
    <p:extLst>
      <p:ext uri="{BB962C8B-B14F-4D97-AF65-F5344CB8AC3E}">
        <p14:creationId xmlns:p14="http://schemas.microsoft.com/office/powerpoint/2010/main" val="986519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r>
              <a:rPr lang="en-GB" altLang="en-US">
                <a:latin typeface="Arial" panose="020B0604020202020204" pitchFamily="34" charset="0"/>
              </a:rPr>
              <a:t>Some of the courses offered at the colleges:</a:t>
            </a:r>
          </a:p>
          <a:p>
            <a:r>
              <a:rPr lang="en-GB" altLang="en-US">
                <a:latin typeface="Arial" panose="020B0604020202020204" pitchFamily="34" charset="0"/>
              </a:rPr>
              <a:t>Hairdressing, Childcare &amp; Early Years, Art, Design &amp; Photography, Beauty Therapy &amp; Business, Plumbing, </a:t>
            </a:r>
            <a:r>
              <a:rPr lang="en-GB" altLang="en-US" err="1">
                <a:latin typeface="Arial" panose="020B0604020202020204" pitchFamily="34" charset="0"/>
              </a:rPr>
              <a:t>Aboriculture</a:t>
            </a:r>
            <a:r>
              <a:rPr lang="en-GB" altLang="en-US">
                <a:latin typeface="Arial" panose="020B0604020202020204" pitchFamily="34" charset="0"/>
              </a:rPr>
              <a:t>, Stonemasonry, Floristry, Countryside Management, Wall and Floor Tiling, Environmental Sustainability, Graphic Design, Hairdressing, Photography, Sport – football &amp; rugby</a:t>
            </a:r>
            <a:r>
              <a:rPr lang="en-GB" altLang="en-US">
                <a:latin typeface="Arial" panose="020B0604020202020204" pitchFamily="34" charset="0"/>
                <a:cs typeface="Arial"/>
              </a:rPr>
              <a:t>, athletics </a:t>
            </a:r>
          </a:p>
          <a:p>
            <a:endParaRPr lang="en-GB" altLang="en-US">
              <a:latin typeface="Arial" panose="020B0604020202020204" pitchFamily="34" charset="0"/>
            </a:endParaRPr>
          </a:p>
          <a:p>
            <a:endParaRPr lang="en-GB" altLang="en-US">
              <a:latin typeface="Arial" panose="020B0604020202020204" pitchFamily="34" charset="0"/>
            </a:endParaRPr>
          </a:p>
          <a:p>
            <a:endParaRPr lang="en-GB"/>
          </a:p>
        </p:txBody>
      </p:sp>
      <p:sp>
        <p:nvSpPr>
          <p:cNvPr id="4" name="Slide Number Placeholder 3"/>
          <p:cNvSpPr>
            <a:spLocks noGrp="1"/>
          </p:cNvSpPr>
          <p:nvPr>
            <p:ph type="sldNum" sz="quarter" idx="10"/>
          </p:nvPr>
        </p:nvSpPr>
        <p:spPr/>
        <p:txBody>
          <a:bodyPr/>
          <a:lstStyle/>
          <a:p>
            <a:fld id="{9A31210C-B695-46D0-A5B6-46A3CCEE3DAD}" type="slidenum">
              <a:rPr lang="en-GB" smtClean="0"/>
              <a:t>10</a:t>
            </a:fld>
            <a:endParaRPr lang="en-GB"/>
          </a:p>
        </p:txBody>
      </p:sp>
    </p:spTree>
    <p:extLst>
      <p:ext uri="{BB962C8B-B14F-4D97-AF65-F5344CB8AC3E}">
        <p14:creationId xmlns:p14="http://schemas.microsoft.com/office/powerpoint/2010/main" val="12965358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Frutiger LT Std 45 Light" pitchFamily="34" charset="0"/>
              </a:rPr>
              <a:t>Silverstone UTC - specialises in High Performance Engineering and Business and Technical Events Management</a:t>
            </a:r>
          </a:p>
          <a:p>
            <a:endParaRPr lang="en-GB" altLang="en-US" dirty="0">
              <a:latin typeface="Arial" panose="020B0604020202020204" pitchFamily="34" charset="0"/>
            </a:endParaRPr>
          </a:p>
          <a:p>
            <a:endParaRPr lang="en-GB" altLang="en-US" dirty="0">
              <a:latin typeface="Arial" panose="020B0604020202020204" pitchFamily="34" charset="0"/>
            </a:endParaRPr>
          </a:p>
          <a:p>
            <a:endParaRPr lang="en-GB" altLang="en-US" dirty="0">
              <a:latin typeface="Arial" panose="020B0604020202020204" pitchFamily="34" charset="0"/>
            </a:endParaRPr>
          </a:p>
          <a:p>
            <a:endParaRPr lang="en-GB" altLang="en-US" dirty="0">
              <a:latin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A31210C-B695-46D0-A5B6-46A3CCEE3DAD}" type="slidenum">
              <a:rPr lang="en-GB" smtClean="0"/>
              <a:t>11</a:t>
            </a:fld>
            <a:endParaRPr lang="en-GB"/>
          </a:p>
        </p:txBody>
      </p:sp>
    </p:spTree>
    <p:extLst>
      <p:ext uri="{BB962C8B-B14F-4D97-AF65-F5344CB8AC3E}">
        <p14:creationId xmlns:p14="http://schemas.microsoft.com/office/powerpoint/2010/main" val="24346517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a:latin typeface="Arial" panose="020B0604020202020204" pitchFamily="34" charset="0"/>
              </a:rPr>
              <a:t>This is just an example of the types of apprenticeships available – some of these you can do after Year 11 as they count as staying in learning, others are aimed at those who have completed a level 3 apprenticeship and  A level leavers. I will show you a website later where you can find out more about what is on offer. </a:t>
            </a:r>
          </a:p>
          <a:p>
            <a:r>
              <a:rPr lang="en-GB" altLang="en-US">
                <a:latin typeface="Arial" panose="020B0604020202020204" pitchFamily="34" charset="0"/>
              </a:rPr>
              <a:t>Apprenticeships are now offered at 4 levels : Intermediate Apprenticeship (level 2), Advanced Apprenticeship (level 3) and Higher Apprenticeships (level 4 – equivalent to foundation degree learning) </a:t>
            </a:r>
            <a:r>
              <a:rPr lang="en-GB" altLang="en-US">
                <a:latin typeface="Arial" panose="020B0604020202020204" pitchFamily="34" charset="0"/>
                <a:cs typeface="Arial"/>
              </a:rPr>
              <a:t>Degree </a:t>
            </a:r>
          </a:p>
          <a:p>
            <a:r>
              <a:rPr lang="en-GB" altLang="en-US">
                <a:latin typeface="Arial" panose="020B0604020202020204" pitchFamily="34" charset="0"/>
              </a:rPr>
              <a:t>In some industries, it is possible to progress from level 3 to degree level apprenticeships. </a:t>
            </a:r>
            <a:r>
              <a:rPr lang="en-GB" altLang="en-US">
                <a:latin typeface="Arial" panose="020B0604020202020204" pitchFamily="34" charset="0"/>
                <a:cs typeface="Arial"/>
              </a:rPr>
              <a:t>  </a:t>
            </a:r>
            <a:r>
              <a:rPr lang="en-GB" altLang="en-US" err="1">
                <a:latin typeface="Arial" panose="020B0604020202020204" pitchFamily="34" charset="0"/>
                <a:cs typeface="Arial"/>
              </a:rPr>
              <a:t>eg</a:t>
            </a:r>
            <a:r>
              <a:rPr lang="en-GB" altLang="en-US">
                <a:latin typeface="Arial" panose="020B0604020202020204" pitchFamily="34" charset="0"/>
                <a:cs typeface="Arial"/>
              </a:rPr>
              <a:t> Business, Retail, Accounting, Heath care (Nursing) and Engineering. </a:t>
            </a:r>
          </a:p>
          <a:p>
            <a:pPr eaLnBrk="1" hangingPunct="1"/>
            <a:endParaRPr lang="en-GB" altLang="en-US">
              <a:latin typeface="Arial" panose="020B0604020202020204" pitchFamily="34" charset="0"/>
            </a:endParaRPr>
          </a:p>
          <a:p>
            <a:pPr eaLnBrk="1" hangingPunct="1"/>
            <a:r>
              <a:rPr lang="en-GB" altLang="en-US">
                <a:latin typeface="Arial" panose="020B0604020202020204" pitchFamily="34" charset="0"/>
              </a:rPr>
              <a:t>This is now becoming a more realistic option for students as they are earning a wage and getting qualifications whilst gaining valuable experience of work. </a:t>
            </a:r>
          </a:p>
          <a:p>
            <a:endParaRPr lang="en-GB" altLang="en-US">
              <a:latin typeface="Arial" panose="020B0604020202020204" pitchFamily="34" charset="0"/>
            </a:endParaRPr>
          </a:p>
          <a:p>
            <a:endParaRPr lang="en-GB" altLang="en-US">
              <a:latin typeface="Arial" panose="020B0604020202020204" pitchFamily="34" charset="0"/>
            </a:endParaRPr>
          </a:p>
          <a:p>
            <a:endParaRPr lang="en-GB"/>
          </a:p>
        </p:txBody>
      </p:sp>
      <p:sp>
        <p:nvSpPr>
          <p:cNvPr id="4" name="Slide Number Placeholder 3"/>
          <p:cNvSpPr>
            <a:spLocks noGrp="1"/>
          </p:cNvSpPr>
          <p:nvPr>
            <p:ph type="sldNum" sz="quarter" idx="10"/>
          </p:nvPr>
        </p:nvSpPr>
        <p:spPr/>
        <p:txBody>
          <a:bodyPr/>
          <a:lstStyle/>
          <a:p>
            <a:fld id="{9A31210C-B695-46D0-A5B6-46A3CCEE3DAD}" type="slidenum">
              <a:rPr lang="en-GB" smtClean="0"/>
              <a:t>12</a:t>
            </a:fld>
            <a:endParaRPr lang="en-GB"/>
          </a:p>
        </p:txBody>
      </p:sp>
    </p:spTree>
    <p:extLst>
      <p:ext uri="{BB962C8B-B14F-4D97-AF65-F5344CB8AC3E}">
        <p14:creationId xmlns:p14="http://schemas.microsoft.com/office/powerpoint/2010/main" val="31570914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a:latin typeface="Arial" panose="020B0604020202020204" pitchFamily="34" charset="0"/>
              </a:rPr>
              <a:t>These are just a sample Apprenticeship vacancies we have through Connexions. This will give you a flavour of the types of jobs that you could be applying for next year. School leaver vacancies will become available usually from early next year. Check out the Connexions and Apprenticeship websites which I will show you later to find out more about these opportunities. Other options could be Accountancy, Construction, Human Resource Management, Retail Management, Hospitality Management, Surveying, Business Support, Project Management, Engineering and The Advanced Apprenticeship in Sporting Excellence (AASE).</a:t>
            </a:r>
          </a:p>
        </p:txBody>
      </p:sp>
      <p:sp>
        <p:nvSpPr>
          <p:cNvPr id="4" name="Slide Number Placeholder 3"/>
          <p:cNvSpPr>
            <a:spLocks noGrp="1"/>
          </p:cNvSpPr>
          <p:nvPr>
            <p:ph type="sldNum" sz="quarter" idx="10"/>
          </p:nvPr>
        </p:nvSpPr>
        <p:spPr/>
        <p:txBody>
          <a:bodyPr/>
          <a:lstStyle/>
          <a:p>
            <a:fld id="{9A31210C-B695-46D0-A5B6-46A3CCEE3DAD}" type="slidenum">
              <a:rPr lang="en-GB" smtClean="0"/>
              <a:t>13</a:t>
            </a:fld>
            <a:endParaRPr lang="en-GB"/>
          </a:p>
        </p:txBody>
      </p:sp>
    </p:spTree>
    <p:extLst>
      <p:ext uri="{BB962C8B-B14F-4D97-AF65-F5344CB8AC3E}">
        <p14:creationId xmlns:p14="http://schemas.microsoft.com/office/powerpoint/2010/main" val="3416312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a:latin typeface="Arial" panose="020B0604020202020204" pitchFamily="34" charset="0"/>
              </a:rPr>
              <a:t>Here are some key points in the year to bear in mind. </a:t>
            </a:r>
          </a:p>
          <a:p>
            <a:pPr eaLnBrk="1" hangingPunct="1"/>
            <a:r>
              <a:rPr lang="en-GB" altLang="en-US">
                <a:latin typeface="Arial" panose="020B0604020202020204" pitchFamily="34" charset="0"/>
              </a:rPr>
              <a:t>6</a:t>
            </a:r>
            <a:r>
              <a:rPr lang="en-GB" altLang="en-US" baseline="30000">
                <a:latin typeface="Arial" panose="020B0604020202020204" pitchFamily="34" charset="0"/>
              </a:rPr>
              <a:t>th</a:t>
            </a:r>
            <a:r>
              <a:rPr lang="en-GB" altLang="en-US">
                <a:latin typeface="Arial" panose="020B0604020202020204" pitchFamily="34" charset="0"/>
              </a:rPr>
              <a:t> form – check with your school / other 6</a:t>
            </a:r>
            <a:r>
              <a:rPr lang="en-GB" altLang="en-US" baseline="30000">
                <a:latin typeface="Arial" panose="020B0604020202020204" pitchFamily="34" charset="0"/>
              </a:rPr>
              <a:t>th</a:t>
            </a:r>
            <a:r>
              <a:rPr lang="en-GB" altLang="en-US">
                <a:latin typeface="Arial" panose="020B0604020202020204" pitchFamily="34" charset="0"/>
              </a:rPr>
              <a:t> forms via websites. Most tend to hold them later in the year</a:t>
            </a:r>
          </a:p>
          <a:p>
            <a:pPr eaLnBrk="1" hangingPunct="1"/>
            <a:r>
              <a:rPr lang="en-GB" altLang="en-US">
                <a:latin typeface="Arial" panose="020B0604020202020204" pitchFamily="34" charset="0"/>
              </a:rPr>
              <a:t>College – check website for more detail. Worth visiting to get an idea of what college is like and to get as much info about the course before applying.</a:t>
            </a:r>
          </a:p>
          <a:p>
            <a:pPr eaLnBrk="1" hangingPunct="1"/>
            <a:endParaRPr lang="en-GB" altLang="en-US">
              <a:latin typeface="Arial" panose="020B0604020202020204" pitchFamily="34" charset="0"/>
            </a:endParaRPr>
          </a:p>
          <a:p>
            <a:pPr eaLnBrk="1" hangingPunct="1"/>
            <a:endParaRPr lang="en-GB" altLang="en-US">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9A31210C-B695-46D0-A5B6-46A3CCEE3DAD}" type="slidenum">
              <a:rPr lang="en-GB" smtClean="0"/>
              <a:t>15</a:t>
            </a:fld>
            <a:endParaRPr lang="en-GB"/>
          </a:p>
        </p:txBody>
      </p:sp>
    </p:spTree>
    <p:extLst>
      <p:ext uri="{BB962C8B-B14F-4D97-AF65-F5344CB8AC3E}">
        <p14:creationId xmlns:p14="http://schemas.microsoft.com/office/powerpoint/2010/main" val="23010726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altLang="en-US" sz="1200" b="1">
                <a:solidFill>
                  <a:srgbClr val="990000"/>
                </a:solidFill>
                <a:latin typeface="Frutiger LT Std 45 Light"/>
              </a:rPr>
              <a:t>Use your contacts – speak to family and friends</a:t>
            </a:r>
          </a:p>
          <a:p>
            <a:pPr>
              <a:spcBef>
                <a:spcPct val="0"/>
              </a:spcBef>
            </a:pPr>
            <a:endParaRPr lang="en-GB" altLang="en-US" sz="1200" b="1">
              <a:solidFill>
                <a:srgbClr val="990000"/>
              </a:solidFill>
              <a:latin typeface="Frutiger LT Std 45 Light"/>
            </a:endParaRPr>
          </a:p>
          <a:p>
            <a:pPr>
              <a:spcBef>
                <a:spcPct val="0"/>
              </a:spcBef>
            </a:pPr>
            <a:r>
              <a:rPr lang="en-GB" altLang="en-US" sz="1200" b="1">
                <a:solidFill>
                  <a:srgbClr val="990000"/>
                </a:solidFill>
                <a:latin typeface="Frutiger LT Std 45 Light"/>
              </a:rPr>
              <a:t>Approach companies direct and visit company websites</a:t>
            </a:r>
          </a:p>
          <a:p>
            <a:pPr>
              <a:spcBef>
                <a:spcPct val="0"/>
              </a:spcBef>
            </a:pPr>
            <a:endParaRPr lang="en-GB" altLang="en-US" sz="1200" b="1">
              <a:solidFill>
                <a:srgbClr val="990000"/>
              </a:solidFill>
              <a:latin typeface="Frutiger LT Std 45 Light"/>
            </a:endParaRPr>
          </a:p>
          <a:p>
            <a:pPr>
              <a:spcBef>
                <a:spcPct val="0"/>
              </a:spcBef>
            </a:pPr>
            <a:r>
              <a:rPr lang="en-GB" altLang="en-US" sz="1200" b="1">
                <a:solidFill>
                  <a:srgbClr val="990000"/>
                </a:solidFill>
                <a:latin typeface="Frutiger LT Std 45 Light"/>
              </a:rPr>
              <a:t>Approach training providers</a:t>
            </a:r>
          </a:p>
          <a:p>
            <a:pPr>
              <a:spcBef>
                <a:spcPct val="0"/>
              </a:spcBef>
            </a:pPr>
            <a:endParaRPr lang="en-GB" altLang="en-US" sz="1200" b="1">
              <a:solidFill>
                <a:srgbClr val="990000"/>
              </a:solidFill>
              <a:latin typeface="Frutiger LT Std 45 Light"/>
            </a:endParaRPr>
          </a:p>
          <a:p>
            <a:pPr>
              <a:spcBef>
                <a:spcPct val="0"/>
              </a:spcBef>
            </a:pPr>
            <a:r>
              <a:rPr lang="en-GB" altLang="en-US" sz="1200" b="1">
                <a:solidFill>
                  <a:srgbClr val="990000"/>
                </a:solidFill>
                <a:latin typeface="Frutiger LT Std 45 Light"/>
              </a:rPr>
              <a:t>Consider related areas of work</a:t>
            </a:r>
          </a:p>
          <a:p>
            <a:pPr>
              <a:spcBef>
                <a:spcPct val="0"/>
              </a:spcBef>
            </a:pPr>
            <a:endParaRPr lang="en-GB" altLang="en-US" sz="1200" b="1">
              <a:solidFill>
                <a:srgbClr val="990000"/>
              </a:solidFill>
              <a:latin typeface="Frutiger LT Std 45 Light"/>
            </a:endParaRPr>
          </a:p>
          <a:p>
            <a:pPr>
              <a:spcBef>
                <a:spcPct val="0"/>
              </a:spcBef>
            </a:pPr>
            <a:r>
              <a:rPr lang="en-GB" altLang="en-US" sz="1200" b="1">
                <a:solidFill>
                  <a:srgbClr val="990000"/>
                </a:solidFill>
                <a:latin typeface="Frutiger LT Std 45 Light"/>
              </a:rPr>
              <a:t>Think beyond the end of your road!!</a:t>
            </a:r>
          </a:p>
          <a:p>
            <a:pPr eaLnBrk="1" hangingPunct="1"/>
            <a:endParaRPr lang="en-GB" altLang="en-US">
              <a:latin typeface="Arial" panose="020B0604020202020204" pitchFamily="34" charset="0"/>
            </a:endParaRPr>
          </a:p>
          <a:p>
            <a:pPr eaLnBrk="1" hangingPunct="1"/>
            <a:r>
              <a:rPr lang="en-GB" altLang="en-US" b="1">
                <a:latin typeface="Arial" panose="020B0604020202020204" pitchFamily="34" charset="0"/>
              </a:rPr>
              <a:t>Advisers to check if we are putting on any events which is relevant to these students such as Apprenticeship events </a:t>
            </a:r>
            <a:r>
              <a:rPr lang="en-GB" altLang="en-US" b="1" err="1">
                <a:latin typeface="Arial" panose="020B0604020202020204" pitchFamily="34" charset="0"/>
              </a:rPr>
              <a:t>etc</a:t>
            </a:r>
            <a:r>
              <a:rPr lang="en-GB" altLang="en-US" b="1">
                <a:latin typeface="Arial" panose="020B0604020202020204" pitchFamily="34" charset="0"/>
              </a:rPr>
              <a:t>…and mention to them…</a:t>
            </a:r>
          </a:p>
          <a:p>
            <a:pPr eaLnBrk="1" hangingPunct="1"/>
            <a:endParaRPr lang="en-GB" altLang="en-US">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9A31210C-B695-46D0-A5B6-46A3CCEE3DAD}" type="slidenum">
              <a:rPr lang="en-GB" smtClean="0"/>
              <a:t>16</a:t>
            </a:fld>
            <a:endParaRPr lang="en-GB"/>
          </a:p>
        </p:txBody>
      </p:sp>
    </p:spTree>
    <p:extLst>
      <p:ext uri="{BB962C8B-B14F-4D97-AF65-F5344CB8AC3E}">
        <p14:creationId xmlns:p14="http://schemas.microsoft.com/office/powerpoint/2010/main" val="11527754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GB" altLang="en-US">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9A31210C-B695-46D0-A5B6-46A3CCEE3DAD}" type="slidenum">
              <a:rPr lang="en-GB" smtClean="0"/>
              <a:t>17</a:t>
            </a:fld>
            <a:endParaRPr lang="en-GB"/>
          </a:p>
        </p:txBody>
      </p:sp>
    </p:spTree>
    <p:extLst>
      <p:ext uri="{BB962C8B-B14F-4D97-AF65-F5344CB8AC3E}">
        <p14:creationId xmlns:p14="http://schemas.microsoft.com/office/powerpoint/2010/main" val="4731809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A31210C-B695-46D0-A5B6-46A3CCEE3DAD}" type="slidenum">
              <a:rPr lang="en-GB" smtClean="0"/>
              <a:t>18</a:t>
            </a:fld>
            <a:endParaRPr lang="en-GB"/>
          </a:p>
        </p:txBody>
      </p:sp>
    </p:spTree>
    <p:extLst>
      <p:ext uri="{BB962C8B-B14F-4D97-AF65-F5344CB8AC3E}">
        <p14:creationId xmlns:p14="http://schemas.microsoft.com/office/powerpoint/2010/main" val="37566268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57DF622-8C69-4329-BB7E-2F488529D18E}" type="datetimeFigureOut">
              <a:rPr lang="en-US" smtClean="0"/>
              <a:pPr/>
              <a:t>10/16/2020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596094-031F-4F7C-A7C2-77E23C1DC08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7DF622-8C69-4329-BB7E-2F488529D18E}" type="datetimeFigureOut">
              <a:rPr lang="en-US" smtClean="0"/>
              <a:pPr/>
              <a:t>10/16/2020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596094-031F-4F7C-A7C2-77E23C1DC08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7DF622-8C69-4329-BB7E-2F488529D18E}" type="datetimeFigureOut">
              <a:rPr lang="en-US" smtClean="0"/>
              <a:pPr/>
              <a:t>10/16/2020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596094-031F-4F7C-A7C2-77E23C1DC084}"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57DF622-8C69-4329-BB7E-2F488529D18E}" type="datetimeFigureOut">
              <a:rPr lang="en-US" smtClean="0"/>
              <a:pPr/>
              <a:t>10/16/2020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596094-031F-4F7C-A7C2-77E23C1DC08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57DF622-8C69-4329-BB7E-2F488529D18E}" type="datetimeFigureOut">
              <a:rPr lang="en-US" smtClean="0"/>
              <a:pPr/>
              <a:t>10/16/2020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596094-031F-4F7C-A7C2-77E23C1DC08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57DF622-8C69-4329-BB7E-2F488529D18E}" type="datetimeFigureOut">
              <a:rPr lang="en-US" smtClean="0"/>
              <a:pPr/>
              <a:t>10/16/2020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596094-031F-4F7C-A7C2-77E23C1DC08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7DF622-8C69-4329-BB7E-2F488529D18E}" type="datetimeFigureOut">
              <a:rPr lang="en-US" smtClean="0"/>
              <a:pPr/>
              <a:t>10/16/2020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596094-031F-4F7C-A7C2-77E23C1DC08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7DF622-8C69-4329-BB7E-2F488529D18E}" type="datetimeFigureOut">
              <a:rPr lang="en-US" smtClean="0"/>
              <a:pPr/>
              <a:t>10/16/2020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596094-031F-4F7C-A7C2-77E23C1DC08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7DF622-8C69-4329-BB7E-2F488529D18E}" type="datetimeFigureOut">
              <a:rPr lang="en-US" smtClean="0"/>
              <a:pPr/>
              <a:t>10/16/2020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596094-031F-4F7C-A7C2-77E23C1DC084}"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7DF622-8C69-4329-BB7E-2F488529D18E}" type="datetimeFigureOut">
              <a:rPr lang="en-US" smtClean="0"/>
              <a:pPr/>
              <a:t>10/16/2020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596094-031F-4F7C-A7C2-77E23C1DC08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7DF622-8C69-4329-BB7E-2F488529D18E}" type="datetimeFigureOut">
              <a:rPr lang="en-US" smtClean="0"/>
              <a:pPr/>
              <a:t>10/16/2020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596094-031F-4F7C-A7C2-77E23C1DC08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7DF622-8C69-4329-BB7E-2F488529D18E}" type="datetimeFigureOut">
              <a:rPr lang="en-US" smtClean="0"/>
              <a:pPr/>
              <a:t>10/16/2020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596094-031F-4F7C-A7C2-77E23C1DC08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hyperlink" Target="mailto:nikki.corben@prospects.co.uk"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png"/><Relationship Id="rId7"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jpg"/><Relationship Id="rId5" Type="http://schemas.openxmlformats.org/officeDocument/2006/relationships/image" Target="../media/image5.jpg"/><Relationship Id="rId10" Type="http://schemas.openxmlformats.org/officeDocument/2006/relationships/image" Target="../media/image10.png"/><Relationship Id="rId4" Type="http://schemas.openxmlformats.org/officeDocument/2006/relationships/image" Target="../media/image4.jpeg"/><Relationship Id="rId9" Type="http://schemas.openxmlformats.org/officeDocument/2006/relationships/image" Target="../media/image9.jp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3.png"/><Relationship Id="rId7"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hyperlink" Target="http://www.moultoncollege.ac.uk/" TargetMode="External"/><Relationship Id="rId5" Type="http://schemas.openxmlformats.org/officeDocument/2006/relationships/hyperlink" Target="http://www.northamptoncollege.ac.uk/" TargetMode="Externa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3.png"/><Relationship Id="rId7"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10" Type="http://schemas.openxmlformats.org/officeDocument/2006/relationships/image" Target="../media/image22.jpeg"/><Relationship Id="rId4" Type="http://schemas.openxmlformats.org/officeDocument/2006/relationships/image" Target="../media/image4.jpeg"/><Relationship Id="rId9"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3.png"/><Relationship Id="rId7"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4.jpeg"/><Relationship Id="rId9"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9.jp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988840"/>
            <a:ext cx="7772400" cy="794519"/>
          </a:xfrm>
        </p:spPr>
        <p:txBody>
          <a:bodyPr>
            <a:normAutofit fontScale="90000"/>
          </a:bodyPr>
          <a:lstStyle/>
          <a:p>
            <a:pPr algn="l"/>
            <a:r>
              <a:rPr lang="en-GB" b="1" dirty="0" smtClean="0">
                <a:solidFill>
                  <a:schemeClr val="bg1"/>
                </a:solidFill>
                <a:latin typeface="Frutiger LT Std 45 Light"/>
                <a:cs typeface="Arial" panose="020B0604020202020204" pitchFamily="34" charset="0"/>
              </a:rPr>
              <a:t/>
            </a:r>
            <a:br>
              <a:rPr lang="en-GB" b="1" dirty="0" smtClean="0">
                <a:solidFill>
                  <a:schemeClr val="bg1"/>
                </a:solidFill>
                <a:latin typeface="Frutiger LT Std 45 Light"/>
                <a:cs typeface="Arial" panose="020B0604020202020204" pitchFamily="34" charset="0"/>
              </a:rPr>
            </a:br>
            <a:r>
              <a:rPr lang="en-GB" b="1" dirty="0">
                <a:solidFill>
                  <a:schemeClr val="bg1"/>
                </a:solidFill>
                <a:latin typeface="Frutiger LT Std 45 Light"/>
                <a:cs typeface="Arial" panose="020B0604020202020204" pitchFamily="34" charset="0"/>
              </a:rPr>
              <a:t/>
            </a:r>
            <a:br>
              <a:rPr lang="en-GB" b="1" dirty="0">
                <a:solidFill>
                  <a:schemeClr val="bg1"/>
                </a:solidFill>
                <a:latin typeface="Frutiger LT Std 45 Light"/>
                <a:cs typeface="Arial" panose="020B0604020202020204" pitchFamily="34" charset="0"/>
              </a:rPr>
            </a:br>
            <a:r>
              <a:rPr lang="en-GB" b="1" dirty="0" smtClean="0">
                <a:solidFill>
                  <a:schemeClr val="bg1"/>
                </a:solidFill>
                <a:latin typeface="Frutiger LT Std 45 Light"/>
                <a:cs typeface="Arial" panose="020B0604020202020204" pitchFamily="34" charset="0"/>
              </a:rPr>
              <a:t>Choices </a:t>
            </a:r>
            <a:r>
              <a:rPr lang="en-GB" b="1" dirty="0">
                <a:solidFill>
                  <a:schemeClr val="bg1"/>
                </a:solidFill>
                <a:latin typeface="Frutiger LT Std 45 Light"/>
                <a:cs typeface="Arial" panose="020B0604020202020204" pitchFamily="34" charset="0"/>
              </a:rPr>
              <a:t>at </a:t>
            </a:r>
            <a:r>
              <a:rPr lang="en-GB" b="1" dirty="0" smtClean="0">
                <a:solidFill>
                  <a:schemeClr val="bg1"/>
                </a:solidFill>
                <a:latin typeface="Frutiger LT Std 45 Light"/>
                <a:cs typeface="Arial" panose="020B0604020202020204" pitchFamily="34" charset="0"/>
              </a:rPr>
              <a:t>16 </a:t>
            </a:r>
            <a:r>
              <a:rPr lang="en-GB" sz="3600" b="1" dirty="0" smtClean="0">
                <a:solidFill>
                  <a:schemeClr val="bg1"/>
                </a:solidFill>
                <a:latin typeface="Frutiger LT Std 45 Light"/>
                <a:cs typeface="Arial" panose="020B0604020202020204" pitchFamily="34" charset="0"/>
              </a:rPr>
              <a:t/>
            </a:r>
            <a:br>
              <a:rPr lang="en-GB" sz="3600" b="1" dirty="0" smtClean="0">
                <a:solidFill>
                  <a:schemeClr val="bg1"/>
                </a:solidFill>
                <a:latin typeface="Frutiger LT Std 45 Light"/>
                <a:cs typeface="Arial" panose="020B0604020202020204" pitchFamily="34" charset="0"/>
              </a:rPr>
            </a:br>
            <a:r>
              <a:rPr lang="en-GB" sz="3600" b="1" dirty="0">
                <a:solidFill>
                  <a:schemeClr val="bg1"/>
                </a:solidFill>
                <a:latin typeface="Frutiger LT Std 45 Light"/>
                <a:cs typeface="Arial" panose="020B0604020202020204" pitchFamily="34" charset="0"/>
              </a:rPr>
              <a:t/>
            </a:r>
            <a:br>
              <a:rPr lang="en-GB" sz="3600" b="1" dirty="0">
                <a:solidFill>
                  <a:schemeClr val="bg1"/>
                </a:solidFill>
                <a:latin typeface="Frutiger LT Std 45 Light"/>
                <a:cs typeface="Arial" panose="020B0604020202020204" pitchFamily="34" charset="0"/>
              </a:rPr>
            </a:br>
            <a:r>
              <a:rPr lang="en-GB" sz="2700" b="1" dirty="0" smtClean="0">
                <a:solidFill>
                  <a:schemeClr val="bg1"/>
                </a:solidFill>
                <a:latin typeface="Frutiger LT Std 45 Light"/>
                <a:cs typeface="Arial" panose="020B0604020202020204" pitchFamily="34" charset="0"/>
              </a:rPr>
              <a:t>Nikki Corben </a:t>
            </a:r>
            <a:br>
              <a:rPr lang="en-GB" sz="2700" b="1" dirty="0" smtClean="0">
                <a:solidFill>
                  <a:schemeClr val="bg1"/>
                </a:solidFill>
                <a:latin typeface="Frutiger LT Std 45 Light"/>
                <a:cs typeface="Arial" panose="020B0604020202020204" pitchFamily="34" charset="0"/>
              </a:rPr>
            </a:br>
            <a:r>
              <a:rPr lang="en-GB" sz="2700" b="1" dirty="0" smtClean="0">
                <a:solidFill>
                  <a:schemeClr val="bg1"/>
                </a:solidFill>
                <a:latin typeface="Frutiger LT Std 45 Light"/>
                <a:cs typeface="Arial" panose="020B0604020202020204" pitchFamily="34" charset="0"/>
              </a:rPr>
              <a:t>Careers Adviser</a:t>
            </a:r>
            <a:br>
              <a:rPr lang="en-GB" sz="2700" b="1" dirty="0" smtClean="0">
                <a:solidFill>
                  <a:schemeClr val="bg1"/>
                </a:solidFill>
                <a:latin typeface="Frutiger LT Std 45 Light"/>
                <a:cs typeface="Arial" panose="020B0604020202020204" pitchFamily="34" charset="0"/>
              </a:rPr>
            </a:br>
            <a:r>
              <a:rPr lang="en-GB" sz="2700" b="1" dirty="0" smtClean="0">
                <a:solidFill>
                  <a:schemeClr val="bg1"/>
                </a:solidFill>
                <a:latin typeface="Frutiger LT Std 45 Light"/>
                <a:cs typeface="Arial" panose="020B0604020202020204" pitchFamily="34" charset="0"/>
              </a:rPr>
              <a:t>Weston Favell Academy</a:t>
            </a:r>
            <a:br>
              <a:rPr lang="en-GB" sz="2700" b="1" dirty="0" smtClean="0">
                <a:solidFill>
                  <a:schemeClr val="bg1"/>
                </a:solidFill>
                <a:latin typeface="Frutiger LT Std 45 Light"/>
                <a:cs typeface="Arial" panose="020B0604020202020204" pitchFamily="34" charset="0"/>
              </a:rPr>
            </a:br>
            <a:r>
              <a:rPr lang="en-GB" sz="2700" b="1" dirty="0" smtClean="0">
                <a:solidFill>
                  <a:schemeClr val="bg1"/>
                </a:solidFill>
                <a:latin typeface="Frutiger LT Std 45 Light"/>
                <a:cs typeface="Arial" panose="020B0604020202020204" pitchFamily="34" charset="0"/>
              </a:rPr>
              <a:t/>
            </a:r>
            <a:br>
              <a:rPr lang="en-GB" sz="2700" b="1" dirty="0" smtClean="0">
                <a:solidFill>
                  <a:schemeClr val="bg1"/>
                </a:solidFill>
                <a:latin typeface="Frutiger LT Std 45 Light"/>
                <a:cs typeface="Arial" panose="020B0604020202020204" pitchFamily="34" charset="0"/>
              </a:rPr>
            </a:br>
            <a:r>
              <a:rPr lang="en-GB" sz="2700" b="1" dirty="0" smtClean="0">
                <a:solidFill>
                  <a:schemeClr val="bg1"/>
                </a:solidFill>
                <a:latin typeface="Frutiger LT Std 45 Light"/>
                <a:cs typeface="Arial" panose="020B0604020202020204" pitchFamily="34" charset="0"/>
              </a:rPr>
              <a:t>Email: </a:t>
            </a:r>
            <a:r>
              <a:rPr lang="en-GB" sz="2700" b="1" dirty="0" smtClean="0">
                <a:solidFill>
                  <a:schemeClr val="bg1"/>
                </a:solidFill>
                <a:latin typeface="Frutiger LT Std 45 Light"/>
                <a:cs typeface="Arial" panose="020B0604020202020204" pitchFamily="34" charset="0"/>
                <a:hlinkClick r:id="rId4"/>
              </a:rPr>
              <a:t>nikki.corben@prospects.co.uk</a:t>
            </a:r>
            <a:r>
              <a:rPr lang="en-GB" sz="2700" b="1" dirty="0" smtClean="0">
                <a:solidFill>
                  <a:schemeClr val="bg1"/>
                </a:solidFill>
                <a:latin typeface="Frutiger LT Std 45 Light"/>
                <a:cs typeface="Arial" panose="020B0604020202020204" pitchFamily="34" charset="0"/>
              </a:rPr>
              <a:t/>
            </a:r>
            <a:br>
              <a:rPr lang="en-GB" sz="2700" b="1" dirty="0" smtClean="0">
                <a:solidFill>
                  <a:schemeClr val="bg1"/>
                </a:solidFill>
                <a:latin typeface="Frutiger LT Std 45 Light"/>
                <a:cs typeface="Arial" panose="020B0604020202020204" pitchFamily="34" charset="0"/>
              </a:rPr>
            </a:br>
            <a:r>
              <a:rPr lang="en-GB" sz="2700" b="1" dirty="0" smtClean="0">
                <a:solidFill>
                  <a:schemeClr val="bg1"/>
                </a:solidFill>
                <a:latin typeface="Frutiger LT Std 45 Light"/>
                <a:cs typeface="Arial" panose="020B0604020202020204" pitchFamily="34" charset="0"/>
              </a:rPr>
              <a:t/>
            </a:r>
            <a:br>
              <a:rPr lang="en-GB" sz="2700" b="1" dirty="0" smtClean="0">
                <a:solidFill>
                  <a:schemeClr val="bg1"/>
                </a:solidFill>
                <a:latin typeface="Frutiger LT Std 45 Light"/>
                <a:cs typeface="Arial" panose="020B0604020202020204" pitchFamily="34" charset="0"/>
              </a:rPr>
            </a:br>
            <a:r>
              <a:rPr lang="en-GB" sz="2700" b="1" dirty="0" smtClean="0">
                <a:solidFill>
                  <a:schemeClr val="bg1"/>
                </a:solidFill>
                <a:latin typeface="Frutiger LT Std 45 Light"/>
                <a:cs typeface="Arial" panose="020B0604020202020204" pitchFamily="34" charset="0"/>
              </a:rPr>
              <a:t>Tel: 07714 736728</a:t>
            </a:r>
            <a:endParaRPr lang="en-GB" sz="2700" b="1" dirty="0">
              <a:solidFill>
                <a:schemeClr val="bg1"/>
              </a:solidFill>
              <a:latin typeface="Frutiger LT Std 45 Light"/>
              <a:cs typeface="Arial" panose="020B0604020202020204" pitchFamily="34" charset="0"/>
            </a:endParaRPr>
          </a:p>
        </p:txBody>
      </p:sp>
      <p:sp>
        <p:nvSpPr>
          <p:cNvPr id="10" name="Oval 9"/>
          <p:cNvSpPr/>
          <p:nvPr/>
        </p:nvSpPr>
        <p:spPr>
          <a:xfrm>
            <a:off x="5724128" y="3429000"/>
            <a:ext cx="3168352" cy="3168352"/>
          </a:xfrm>
          <a:prstGeom prst="ellipse">
            <a:avLst/>
          </a:prstGeom>
          <a:blipFill dpi="0" rotWithShape="1">
            <a:blip r:embed="rId5"/>
            <a:srcRect/>
            <a:stretch>
              <a:fillRect l="-28000" r="-23000"/>
            </a:stretch>
          </a:blipFill>
          <a:ln w="38100">
            <a:solidFill>
              <a:srgbClr val="99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421310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60971"/>
            <a:ext cx="7772400" cy="953715"/>
          </a:xfrm>
        </p:spPr>
        <p:txBody>
          <a:bodyPr>
            <a:normAutofit/>
          </a:bodyPr>
          <a:lstStyle/>
          <a:p>
            <a:r>
              <a:rPr lang="en-GB" altLang="en-US" b="1">
                <a:solidFill>
                  <a:srgbClr val="990000"/>
                </a:solidFill>
                <a:latin typeface="Frutiger LT Std 45 Light"/>
                <a:cs typeface="Arial" panose="020B0604020202020204" pitchFamily="34" charset="0"/>
              </a:rPr>
              <a:t>What makes you tick…</a:t>
            </a:r>
            <a:endParaRPr lang="en-GB" sz="2800">
              <a:solidFill>
                <a:srgbClr val="990000"/>
              </a:solidFill>
              <a:latin typeface="Frutiger LT Std 45 Light"/>
              <a:cs typeface="Arial" panose="020B0604020202020204" pitchFamily="34" charset="0"/>
            </a:endParaRPr>
          </a:p>
        </p:txBody>
      </p:sp>
      <p:sp>
        <p:nvSpPr>
          <p:cNvPr id="3" name="Subtitle 2"/>
          <p:cNvSpPr>
            <a:spLocks noGrp="1"/>
          </p:cNvSpPr>
          <p:nvPr>
            <p:ph type="subTitle" idx="1"/>
          </p:nvPr>
        </p:nvSpPr>
        <p:spPr>
          <a:xfrm>
            <a:off x="685800" y="5263175"/>
            <a:ext cx="7293663" cy="1146154"/>
          </a:xfrm>
          <a:ln/>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r>
              <a:rPr lang="en-GB" sz="2600" b="1">
                <a:solidFill>
                  <a:srgbClr val="990000"/>
                </a:solidFill>
                <a:latin typeface="Frutiger LT Std 45 Light"/>
              </a:rPr>
              <a:t>The people who are most successful in life know themselves, believe in themselves and are determined to succeed.</a:t>
            </a:r>
          </a:p>
          <a:p>
            <a:pPr marL="342900" indent="-342900" algn="l">
              <a:buFont typeface="Arial" panose="020B0604020202020204" pitchFamily="34" charset="0"/>
              <a:buChar char="•"/>
            </a:pPr>
            <a:endParaRPr lang="en-GB" sz="200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6" name="Straight Connector 5"/>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pic>
        <p:nvPicPr>
          <p:cNvPr id="7" name="Picture 6" descr="Letterhead_grou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72971" y="5556440"/>
            <a:ext cx="931175" cy="1279192"/>
          </a:xfrm>
          <a:prstGeom prst="rect">
            <a:avLst/>
          </a:prstGeom>
        </p:spPr>
      </p:pic>
      <p:sp>
        <p:nvSpPr>
          <p:cNvPr id="8" name="TextBox 7"/>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33779" y="3670490"/>
            <a:ext cx="2424421" cy="1322426"/>
          </a:xfrm>
          <a:prstGeom prst="rect">
            <a:avLst/>
          </a:prstGeom>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5137" y="1966697"/>
            <a:ext cx="2413063" cy="1373145"/>
          </a:xfrm>
          <a:prstGeom prst="rect">
            <a:avLst/>
          </a:prstGeom>
        </p:spPr>
      </p:pic>
      <p:pic>
        <p:nvPicPr>
          <p:cNvPr id="18" name="Picture 1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9698" y="1949336"/>
            <a:ext cx="2377175" cy="1344236"/>
          </a:xfrm>
          <a:prstGeom prst="rect">
            <a:avLst/>
          </a:prstGeom>
        </p:spPr>
      </p:pic>
      <p:pic>
        <p:nvPicPr>
          <p:cNvPr id="19" name="Picture 1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45870" y="3634081"/>
            <a:ext cx="2234242" cy="1362075"/>
          </a:xfrm>
          <a:prstGeom prst="rect">
            <a:avLst/>
          </a:prstGeom>
        </p:spPr>
      </p:pic>
      <p:pic>
        <p:nvPicPr>
          <p:cNvPr id="21" name="Picture 2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297597" y="1948525"/>
            <a:ext cx="2282515" cy="1418537"/>
          </a:xfrm>
          <a:prstGeom prst="rect">
            <a:avLst/>
          </a:prstGeom>
        </p:spPr>
      </p:pic>
      <p:pic>
        <p:nvPicPr>
          <p:cNvPr id="12" name="Picture 12" descr="A person posing for the camera&#10;&#10;Description generated with very high confidence">
            <a:extLst>
              <a:ext uri="{FF2B5EF4-FFF2-40B4-BE49-F238E27FC236}">
                <a16:creationId xmlns:a16="http://schemas.microsoft.com/office/drawing/2014/main" id="{7F6EDD36-96E1-492B-B033-4402AAA7379F}"/>
              </a:ext>
            </a:extLst>
          </p:cNvPr>
          <p:cNvPicPr>
            <a:picLocks noChangeAspect="1"/>
          </p:cNvPicPr>
          <p:nvPr/>
        </p:nvPicPr>
        <p:blipFill>
          <a:blip r:embed="rId10"/>
          <a:stretch>
            <a:fillRect/>
          </a:stretch>
        </p:blipFill>
        <p:spPr>
          <a:xfrm>
            <a:off x="498762" y="3364049"/>
            <a:ext cx="2592061" cy="1707429"/>
          </a:xfrm>
          <a:prstGeom prst="rect">
            <a:avLst/>
          </a:prstGeom>
        </p:spPr>
      </p:pic>
    </p:spTree>
    <p:extLst>
      <p:ext uri="{BB962C8B-B14F-4D97-AF65-F5344CB8AC3E}">
        <p14:creationId xmlns:p14="http://schemas.microsoft.com/office/powerpoint/2010/main" val="211641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78199"/>
            <a:ext cx="7772400" cy="1470025"/>
          </a:xfrm>
        </p:spPr>
        <p:txBody>
          <a:bodyPr>
            <a:normAutofit/>
          </a:bodyPr>
          <a:lstStyle/>
          <a:p>
            <a:r>
              <a:rPr lang="en-GB" b="1" dirty="0" smtClean="0">
                <a:solidFill>
                  <a:srgbClr val="990000"/>
                </a:solidFill>
                <a:latin typeface="Frutiger LT Std 45 Light"/>
                <a:cs typeface="Arial" panose="020B0604020202020204" pitchFamily="34" charset="0"/>
              </a:rPr>
              <a:t>This presentation covers:</a:t>
            </a:r>
            <a:endParaRPr lang="en-GB" sz="2800" dirty="0">
              <a:solidFill>
                <a:srgbClr val="990000"/>
              </a:solidFill>
              <a:latin typeface="Frutiger LT Std 45 Light"/>
              <a:cs typeface="Arial" panose="020B0604020202020204" pitchFamily="34" charset="0"/>
            </a:endParaRPr>
          </a:p>
        </p:txBody>
      </p:sp>
      <p:sp>
        <p:nvSpPr>
          <p:cNvPr id="3" name="Subtitle 2"/>
          <p:cNvSpPr>
            <a:spLocks noGrp="1"/>
          </p:cNvSpPr>
          <p:nvPr>
            <p:ph type="subTitle" idx="1"/>
          </p:nvPr>
        </p:nvSpPr>
        <p:spPr>
          <a:xfrm>
            <a:off x="1052367" y="2243394"/>
            <a:ext cx="7098494" cy="3553150"/>
          </a:xfrm>
          <a:ln/>
        </p:spPr>
        <p:style>
          <a:lnRef idx="2">
            <a:schemeClr val="accent2"/>
          </a:lnRef>
          <a:fillRef idx="1">
            <a:schemeClr val="lt1"/>
          </a:fillRef>
          <a:effectRef idx="0">
            <a:schemeClr val="accent2"/>
          </a:effectRef>
          <a:fontRef idx="minor">
            <a:schemeClr val="dk1"/>
          </a:fontRef>
        </p:style>
        <p:txBody>
          <a:bodyPr>
            <a:normAutofit lnSpcReduction="10000"/>
          </a:bodyPr>
          <a:lstStyle/>
          <a:p>
            <a:r>
              <a:rPr lang="en-GB" altLang="en-US" sz="2400" dirty="0">
                <a:solidFill>
                  <a:schemeClr val="tx1"/>
                </a:solidFill>
                <a:latin typeface="Frutiger LT Std 45 Light" pitchFamily="34" charset="0"/>
                <a:cs typeface="Arial" panose="020B0604020202020204" pitchFamily="34" charset="0"/>
              </a:rPr>
              <a:t>The variety of options that are available to you after Year 11 </a:t>
            </a:r>
          </a:p>
          <a:p>
            <a:endParaRPr lang="en-GB" altLang="en-US" sz="2400" dirty="0">
              <a:solidFill>
                <a:schemeClr val="tx1"/>
              </a:solidFill>
              <a:latin typeface="Frutiger LT Std 45 Light" pitchFamily="34" charset="0"/>
              <a:cs typeface="Arial" panose="020B0604020202020204" pitchFamily="34" charset="0"/>
            </a:endParaRPr>
          </a:p>
          <a:p>
            <a:r>
              <a:rPr lang="en-GB" altLang="en-US" sz="2400" dirty="0">
                <a:solidFill>
                  <a:schemeClr val="tx1"/>
                </a:solidFill>
                <a:latin typeface="Frutiger LT Std 45 Light" pitchFamily="34" charset="0"/>
                <a:cs typeface="Arial" panose="020B0604020202020204" pitchFamily="34" charset="0"/>
              </a:rPr>
              <a:t>The wide range of courses available in 6</a:t>
            </a:r>
            <a:r>
              <a:rPr lang="en-GB" altLang="en-US" sz="2400" baseline="30000" dirty="0">
                <a:solidFill>
                  <a:schemeClr val="tx1"/>
                </a:solidFill>
                <a:latin typeface="Frutiger LT Std 45 Light" pitchFamily="34" charset="0"/>
                <a:cs typeface="Arial" panose="020B0604020202020204" pitchFamily="34" charset="0"/>
              </a:rPr>
              <a:t>th</a:t>
            </a:r>
            <a:r>
              <a:rPr lang="en-GB" altLang="en-US" sz="2400" dirty="0">
                <a:solidFill>
                  <a:schemeClr val="tx1"/>
                </a:solidFill>
                <a:latin typeface="Frutiger LT Std 45 Light" pitchFamily="34" charset="0"/>
                <a:cs typeface="Arial" panose="020B0604020202020204" pitchFamily="34" charset="0"/>
              </a:rPr>
              <a:t> form and colleges</a:t>
            </a:r>
          </a:p>
          <a:p>
            <a:endParaRPr lang="en-GB" altLang="en-US" sz="2400" dirty="0">
              <a:solidFill>
                <a:schemeClr val="tx1"/>
              </a:solidFill>
              <a:latin typeface="Frutiger LT Std 45 Light" pitchFamily="34" charset="0"/>
              <a:cs typeface="Arial" panose="020B0604020202020204" pitchFamily="34" charset="0"/>
            </a:endParaRPr>
          </a:p>
          <a:p>
            <a:r>
              <a:rPr lang="en-GB" altLang="en-US" sz="2400" dirty="0">
                <a:solidFill>
                  <a:schemeClr val="tx1"/>
                </a:solidFill>
                <a:latin typeface="Frutiger LT Std 45 Light" pitchFamily="34" charset="0"/>
                <a:cs typeface="Arial" panose="020B0604020202020204" pitchFamily="34" charset="0"/>
              </a:rPr>
              <a:t>Opportunities for Apprenticeships</a:t>
            </a:r>
          </a:p>
          <a:p>
            <a:endParaRPr lang="en-GB" altLang="en-US" sz="2400" dirty="0">
              <a:solidFill>
                <a:schemeClr val="tx1"/>
              </a:solidFill>
              <a:latin typeface="Frutiger LT Std 45 Light" pitchFamily="34" charset="0"/>
              <a:cs typeface="Arial" panose="020B0604020202020204" pitchFamily="34" charset="0"/>
            </a:endParaRPr>
          </a:p>
          <a:p>
            <a:r>
              <a:rPr lang="en-GB" altLang="en-US" sz="2400" dirty="0">
                <a:solidFill>
                  <a:schemeClr val="tx1"/>
                </a:solidFill>
                <a:latin typeface="Frutiger LT Std 45 Light" pitchFamily="34" charset="0"/>
                <a:cs typeface="Arial" panose="020B0604020202020204" pitchFamily="34" charset="0"/>
              </a:rPr>
              <a:t>How to apply and where to get more help.</a:t>
            </a:r>
          </a:p>
          <a:p>
            <a:pPr marL="342900" indent="-342900" algn="l">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6" name="Straight Connector 5"/>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pic>
        <p:nvPicPr>
          <p:cNvPr id="7" name="Picture 6" descr="Letterhead_grou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72971" y="5556440"/>
            <a:ext cx="931175" cy="1279192"/>
          </a:xfrm>
          <a:prstGeom prst="rect">
            <a:avLst/>
          </a:prstGeom>
        </p:spPr>
      </p:pic>
      <p:sp>
        <p:nvSpPr>
          <p:cNvPr id="8" name="TextBox 7"/>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spTree>
    <p:extLst>
      <p:ext uri="{BB962C8B-B14F-4D97-AF65-F5344CB8AC3E}">
        <p14:creationId xmlns:p14="http://schemas.microsoft.com/office/powerpoint/2010/main" val="3545492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6297" y="976034"/>
            <a:ext cx="8229600" cy="1010423"/>
          </a:xfrm>
        </p:spPr>
        <p:txBody>
          <a:bodyPr>
            <a:noAutofit/>
          </a:bodyPr>
          <a:lstStyle/>
          <a:p>
            <a:r>
              <a:rPr lang="en-GB" altLang="en-US">
                <a:solidFill>
                  <a:srgbClr val="990000"/>
                </a:solidFill>
                <a:latin typeface="Frutiger LT Std 45 Light" pitchFamily="34" charset="0"/>
                <a:cs typeface="Arial" panose="020B0604020202020204" pitchFamily="34" charset="0"/>
              </a:rPr>
              <a:t>Planning your career path</a:t>
            </a:r>
            <a:r>
              <a:rPr lang="en-GB" altLang="en-US" sz="4000">
                <a:solidFill>
                  <a:srgbClr val="AEC90B"/>
                </a:solidFill>
                <a:latin typeface="Frutiger LT Std 45 Light" pitchFamily="34" charset="0"/>
              </a:rPr>
              <a:t/>
            </a:r>
            <a:br>
              <a:rPr lang="en-GB" altLang="en-US" sz="4000">
                <a:solidFill>
                  <a:srgbClr val="AEC90B"/>
                </a:solidFill>
                <a:latin typeface="Frutiger LT Std 45 Light" pitchFamily="34" charset="0"/>
              </a:rPr>
            </a:br>
            <a:endParaRPr lang="en-GB" sz="4000" b="1">
              <a:solidFill>
                <a:srgbClr val="C00000"/>
              </a:solidFill>
              <a:latin typeface="Arial" panose="020B0604020202020204" pitchFamily="34" charset="0"/>
              <a:cs typeface="Arial" panose="020B0604020202020204" pitchFamily="34" charset="0"/>
            </a:endParaRPr>
          </a:p>
        </p:txBody>
      </p:sp>
      <p:sp>
        <p:nvSpPr>
          <p:cNvPr id="10" name="TextBox 9"/>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12" name="Straight Connector 11"/>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pic>
        <p:nvPicPr>
          <p:cNvPr id="13" name="Picture 12" descr="Letterhead_grou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22836" y="5214390"/>
            <a:ext cx="931175" cy="1279192"/>
          </a:xfrm>
          <a:prstGeom prst="rect">
            <a:avLst/>
          </a:prstGeom>
        </p:spPr>
      </p:pic>
      <p:pic>
        <p:nvPicPr>
          <p:cNvPr id="14" name="Picture 3"/>
          <p:cNvPicPr>
            <a:picLocks noChangeAspect="1"/>
          </p:cNvPicPr>
          <p:nvPr/>
        </p:nvPicPr>
        <p:blipFill>
          <a:blip r:embed="rId5">
            <a:biLevel thresh="75000"/>
            <a:extLst>
              <a:ext uri="{28A0092B-C50C-407E-A947-70E740481C1C}">
                <a14:useLocalDpi xmlns:a14="http://schemas.microsoft.com/office/drawing/2010/main" val="0"/>
              </a:ext>
            </a:extLst>
          </a:blip>
          <a:srcRect/>
          <a:stretch>
            <a:fillRect/>
          </a:stretch>
        </p:blipFill>
        <p:spPr bwMode="auto">
          <a:xfrm>
            <a:off x="313584" y="2410159"/>
            <a:ext cx="3008312" cy="35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754930" y="2511508"/>
            <a:ext cx="5761514" cy="523220"/>
          </a:xfrm>
          <a:prstGeom prst="rect">
            <a:avLst/>
          </a:prstGeom>
        </p:spPr>
        <p:txBody>
          <a:bodyPr wrap="none">
            <a:spAutoFit/>
          </a:bodyPr>
          <a:lstStyle/>
          <a:p>
            <a:pPr>
              <a:spcBef>
                <a:spcPct val="0"/>
              </a:spcBef>
            </a:pPr>
            <a:r>
              <a:rPr lang="en-GB" altLang="en-US" sz="2800" b="1">
                <a:solidFill>
                  <a:srgbClr val="990000"/>
                </a:solidFill>
                <a:latin typeface="Frutiger LT Std 45 Light" pitchFamily="34" charset="0"/>
                <a:cs typeface="Arial" panose="020B0604020202020204" pitchFamily="34" charset="0"/>
              </a:rPr>
              <a:t>Think</a:t>
            </a:r>
            <a:r>
              <a:rPr lang="en-GB" altLang="en-US" sz="2800">
                <a:latin typeface="Frutiger LT Std 45 Light" pitchFamily="34" charset="0"/>
                <a:cs typeface="Arial" panose="020B0604020202020204" pitchFamily="34" charset="0"/>
              </a:rPr>
              <a:t> about where you want to go.</a:t>
            </a:r>
          </a:p>
        </p:txBody>
      </p:sp>
      <p:sp>
        <p:nvSpPr>
          <p:cNvPr id="4" name="Rectangle 3"/>
          <p:cNvSpPr/>
          <p:nvPr/>
        </p:nvSpPr>
        <p:spPr>
          <a:xfrm>
            <a:off x="3335217" y="3853344"/>
            <a:ext cx="4600940" cy="523220"/>
          </a:xfrm>
          <a:prstGeom prst="rect">
            <a:avLst/>
          </a:prstGeom>
        </p:spPr>
        <p:txBody>
          <a:bodyPr wrap="none">
            <a:spAutoFit/>
          </a:bodyPr>
          <a:lstStyle/>
          <a:p>
            <a:pPr>
              <a:defRPr/>
            </a:pPr>
            <a:r>
              <a:rPr lang="en-GB" altLang="en-US" sz="2800" b="1">
                <a:solidFill>
                  <a:srgbClr val="990000"/>
                </a:solidFill>
                <a:latin typeface="Frutiger LT Std 45 Light" pitchFamily="34" charset="0"/>
                <a:cs typeface="Arial" pitchFamily="34" charset="0"/>
              </a:rPr>
              <a:t>Plan</a:t>
            </a:r>
            <a:r>
              <a:rPr lang="en-GB" altLang="en-US" sz="2800">
                <a:latin typeface="Frutiger LT Std 45 Light" pitchFamily="34" charset="0"/>
                <a:cs typeface="Arial" pitchFamily="34" charset="0"/>
              </a:rPr>
              <a:t> how you will get there.</a:t>
            </a:r>
          </a:p>
        </p:txBody>
      </p:sp>
      <p:sp>
        <p:nvSpPr>
          <p:cNvPr id="6" name="Rectangle 5"/>
          <p:cNvSpPr/>
          <p:nvPr/>
        </p:nvSpPr>
        <p:spPr>
          <a:xfrm>
            <a:off x="2754930" y="5337663"/>
            <a:ext cx="4776244" cy="523220"/>
          </a:xfrm>
          <a:prstGeom prst="rect">
            <a:avLst/>
          </a:prstGeom>
        </p:spPr>
        <p:txBody>
          <a:bodyPr wrap="none">
            <a:spAutoFit/>
          </a:bodyPr>
          <a:lstStyle/>
          <a:p>
            <a:pPr>
              <a:spcBef>
                <a:spcPct val="0"/>
              </a:spcBef>
            </a:pPr>
            <a:r>
              <a:rPr lang="en-GB" altLang="en-US" sz="2800" b="1">
                <a:solidFill>
                  <a:srgbClr val="990000"/>
                </a:solidFill>
                <a:latin typeface="Frutiger LT Std 45 Light" pitchFamily="34" charset="0"/>
                <a:cs typeface="Arial" panose="020B0604020202020204" pitchFamily="34" charset="0"/>
              </a:rPr>
              <a:t>Make</a:t>
            </a:r>
            <a:r>
              <a:rPr lang="en-GB" altLang="en-US" sz="2800">
                <a:latin typeface="Frutiger LT Std 45 Light" pitchFamily="34" charset="0"/>
                <a:cs typeface="Arial" panose="020B0604020202020204" pitchFamily="34" charset="0"/>
              </a:rPr>
              <a:t> choices along the way.</a:t>
            </a:r>
          </a:p>
        </p:txBody>
      </p:sp>
    </p:spTree>
    <p:extLst>
      <p:ext uri="{BB962C8B-B14F-4D97-AF65-F5344CB8AC3E}">
        <p14:creationId xmlns:p14="http://schemas.microsoft.com/office/powerpoint/2010/main" val="3594345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9" name="Straight Connector 8"/>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sp>
        <p:nvSpPr>
          <p:cNvPr id="18" name="Title 1"/>
          <p:cNvSpPr txBox="1">
            <a:spLocks/>
          </p:cNvSpPr>
          <p:nvPr/>
        </p:nvSpPr>
        <p:spPr>
          <a:xfrm>
            <a:off x="457200" y="620688"/>
            <a:ext cx="8229600" cy="562074"/>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800" b="1">
              <a:latin typeface="Arial" panose="020B0604020202020204" pitchFamily="34" charset="0"/>
              <a:cs typeface="Arial" panose="020B0604020202020204" pitchFamily="34" charset="0"/>
            </a:endParaRPr>
          </a:p>
        </p:txBody>
      </p:sp>
      <p:sp>
        <p:nvSpPr>
          <p:cNvPr id="23" name="TextBox 22"/>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pic>
        <p:nvPicPr>
          <p:cNvPr id="13" name="Picture 12" descr="Letterhead_grou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22836" y="5214390"/>
            <a:ext cx="931175" cy="1279192"/>
          </a:xfrm>
          <a:prstGeom prst="rect">
            <a:avLst/>
          </a:prstGeom>
        </p:spPr>
      </p:pic>
      <p:sp>
        <p:nvSpPr>
          <p:cNvPr id="2" name="Rectangle 1"/>
          <p:cNvSpPr/>
          <p:nvPr/>
        </p:nvSpPr>
        <p:spPr>
          <a:xfrm>
            <a:off x="949053" y="725193"/>
            <a:ext cx="7245894" cy="769441"/>
          </a:xfrm>
          <a:prstGeom prst="rect">
            <a:avLst/>
          </a:prstGeom>
        </p:spPr>
        <p:txBody>
          <a:bodyPr wrap="none">
            <a:spAutoFit/>
          </a:bodyPr>
          <a:lstStyle/>
          <a:p>
            <a:r>
              <a:rPr lang="en-GB" altLang="en-US" sz="4400">
                <a:solidFill>
                  <a:srgbClr val="990000"/>
                </a:solidFill>
                <a:latin typeface="Frutiger LT Std 45 Light" pitchFamily="34" charset="0"/>
                <a:cs typeface="Arial" panose="020B0604020202020204" pitchFamily="34" charset="0"/>
              </a:rPr>
              <a:t>Making good career choices</a:t>
            </a:r>
            <a:endParaRPr lang="en-GB" sz="4400">
              <a:solidFill>
                <a:srgbClr val="990000"/>
              </a:solidFill>
            </a:endParaRPr>
          </a:p>
        </p:txBody>
      </p:sp>
      <p:sp>
        <p:nvSpPr>
          <p:cNvPr id="3" name="Rectangle 2"/>
          <p:cNvSpPr/>
          <p:nvPr/>
        </p:nvSpPr>
        <p:spPr>
          <a:xfrm>
            <a:off x="952612" y="1599139"/>
            <a:ext cx="6823347" cy="3970318"/>
          </a:xfrm>
          <a:prstGeom prst="rect">
            <a:avLst/>
          </a:prstGeom>
        </p:spPr>
        <p:txBody>
          <a:bodyPr wrap="square">
            <a:spAutoFit/>
          </a:bodyPr>
          <a:lstStyle/>
          <a:p>
            <a:pPr>
              <a:defRPr/>
            </a:pPr>
            <a:endParaRPr lang="en-GB" altLang="en-US" sz="2800" dirty="0">
              <a:latin typeface="Frutiger LT Std 45 Light" pitchFamily="34" charset="0"/>
              <a:cs typeface="Arial" charset="0"/>
            </a:endParaRPr>
          </a:p>
          <a:p>
            <a:pPr marL="342900" indent="-342900">
              <a:buFont typeface="Arial" panose="020B0604020202020204" pitchFamily="34" charset="0"/>
              <a:buChar char="•"/>
              <a:defRPr/>
            </a:pPr>
            <a:r>
              <a:rPr lang="en-GB" altLang="en-US" sz="2800" dirty="0" smtClean="0">
                <a:latin typeface="Frutiger LT Std 45 Light" pitchFamily="34" charset="0"/>
                <a:cs typeface="Arial" charset="0"/>
              </a:rPr>
              <a:t>Nikki Corben is the Careers </a:t>
            </a:r>
            <a:r>
              <a:rPr lang="en-GB" altLang="en-US" sz="2800" dirty="0">
                <a:latin typeface="Frutiger LT Std 45 Light" pitchFamily="34" charset="0"/>
                <a:cs typeface="Arial" charset="0"/>
              </a:rPr>
              <a:t>Adviser </a:t>
            </a:r>
            <a:r>
              <a:rPr lang="en-GB" altLang="en-US" sz="2800" dirty="0" smtClean="0">
                <a:latin typeface="Frutiger LT Std 45 Light" pitchFamily="34" charset="0"/>
                <a:cs typeface="Arial" charset="0"/>
              </a:rPr>
              <a:t>in school and Mrs Ford is the School Careers Co-ordinator.  </a:t>
            </a:r>
          </a:p>
          <a:p>
            <a:pPr marL="342900" indent="-342900">
              <a:buFont typeface="Arial" panose="020B0604020202020204" pitchFamily="34" charset="0"/>
              <a:buChar char="•"/>
              <a:defRPr/>
            </a:pPr>
            <a:endParaRPr lang="en-GB" altLang="en-US" sz="2800" dirty="0">
              <a:latin typeface="Frutiger LT Std 45 Light" pitchFamily="34" charset="0"/>
              <a:cs typeface="Arial" charset="0"/>
            </a:endParaRPr>
          </a:p>
          <a:p>
            <a:pPr marL="342900" indent="-342900">
              <a:buFont typeface="Arial" panose="020B0604020202020204" pitchFamily="34" charset="0"/>
              <a:buChar char="•"/>
              <a:defRPr/>
            </a:pPr>
            <a:r>
              <a:rPr lang="en-GB" altLang="en-US" sz="2800" dirty="0" smtClean="0">
                <a:latin typeface="Frutiger LT Std 45 Light" pitchFamily="34" charset="0"/>
                <a:cs typeface="Arial" charset="0"/>
              </a:rPr>
              <a:t>You will be offered an appointment in school to talk through your options and ideas so we can support you onto your next pathway.</a:t>
            </a:r>
          </a:p>
        </p:txBody>
      </p:sp>
    </p:spTree>
    <p:extLst>
      <p:ext uri="{BB962C8B-B14F-4D97-AF65-F5344CB8AC3E}">
        <p14:creationId xmlns:p14="http://schemas.microsoft.com/office/powerpoint/2010/main" val="5681390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Oval 16"/>
          <p:cNvSpPr/>
          <p:nvPr/>
        </p:nvSpPr>
        <p:spPr>
          <a:xfrm>
            <a:off x="683568" y="4134270"/>
            <a:ext cx="3528391" cy="2356428"/>
          </a:xfrm>
          <a:prstGeom prst="ellipse">
            <a:avLst/>
          </a:prstGeom>
          <a:solidFill>
            <a:srgbClr val="99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9" name="Straight Connector 8"/>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sp>
        <p:nvSpPr>
          <p:cNvPr id="18" name="Title 1"/>
          <p:cNvSpPr txBox="1">
            <a:spLocks/>
          </p:cNvSpPr>
          <p:nvPr/>
        </p:nvSpPr>
        <p:spPr>
          <a:xfrm>
            <a:off x="457200" y="620688"/>
            <a:ext cx="8229600" cy="562074"/>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800" b="1">
              <a:latin typeface="Arial" panose="020B0604020202020204" pitchFamily="34" charset="0"/>
              <a:cs typeface="Arial" panose="020B0604020202020204" pitchFamily="34" charset="0"/>
            </a:endParaRPr>
          </a:p>
        </p:txBody>
      </p:sp>
      <p:sp>
        <p:nvSpPr>
          <p:cNvPr id="23" name="TextBox 22"/>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pic>
        <p:nvPicPr>
          <p:cNvPr id="13" name="Picture 12" descr="Letterhead_grou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22836" y="5214390"/>
            <a:ext cx="931175" cy="1279192"/>
          </a:xfrm>
          <a:prstGeom prst="rect">
            <a:avLst/>
          </a:prstGeom>
        </p:spPr>
      </p:pic>
      <p:sp>
        <p:nvSpPr>
          <p:cNvPr id="4" name="Rectangle 3"/>
          <p:cNvSpPr/>
          <p:nvPr/>
        </p:nvSpPr>
        <p:spPr>
          <a:xfrm>
            <a:off x="1435396" y="471096"/>
            <a:ext cx="5553123" cy="769441"/>
          </a:xfrm>
          <a:prstGeom prst="rect">
            <a:avLst/>
          </a:prstGeom>
        </p:spPr>
        <p:txBody>
          <a:bodyPr wrap="none">
            <a:spAutoFit/>
          </a:bodyPr>
          <a:lstStyle/>
          <a:p>
            <a:pPr algn="ctr">
              <a:defRPr/>
            </a:pPr>
            <a:r>
              <a:rPr lang="en-GB" altLang="en-US" sz="4400" kern="0">
                <a:solidFill>
                  <a:srgbClr val="990000"/>
                </a:solidFill>
                <a:latin typeface="Frutiger LT Std 45 Light" pitchFamily="34" charset="0"/>
              </a:rPr>
              <a:t>Options after Year 11</a:t>
            </a:r>
          </a:p>
        </p:txBody>
      </p:sp>
      <p:sp>
        <p:nvSpPr>
          <p:cNvPr id="5" name="Oval 4"/>
          <p:cNvSpPr/>
          <p:nvPr/>
        </p:nvSpPr>
        <p:spPr>
          <a:xfrm>
            <a:off x="683568" y="1501952"/>
            <a:ext cx="3528390" cy="2370903"/>
          </a:xfrm>
          <a:prstGeom prst="ellipse">
            <a:avLst/>
          </a:prstGeom>
          <a:solidFill>
            <a:srgbClr val="99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626352" y="2263000"/>
            <a:ext cx="1642822" cy="954107"/>
          </a:xfrm>
          <a:prstGeom prst="rect">
            <a:avLst/>
          </a:prstGeom>
        </p:spPr>
        <p:txBody>
          <a:bodyPr wrap="none">
            <a:spAutoFit/>
          </a:bodyPr>
          <a:lstStyle/>
          <a:p>
            <a:pPr algn="ctr">
              <a:spcBef>
                <a:spcPct val="0"/>
              </a:spcBef>
            </a:pPr>
            <a:r>
              <a:rPr lang="en-GB" altLang="en-US" sz="2800">
                <a:ln>
                  <a:solidFill>
                    <a:schemeClr val="bg1"/>
                  </a:solidFill>
                </a:ln>
                <a:solidFill>
                  <a:schemeClr val="bg1"/>
                </a:solidFill>
                <a:latin typeface="Frutiger LT Std 45 Light" pitchFamily="34" charset="0"/>
                <a:cs typeface="Arial" panose="020B0604020202020204" pitchFamily="34" charset="0"/>
              </a:rPr>
              <a:t>A school </a:t>
            </a:r>
          </a:p>
          <a:p>
            <a:pPr algn="ctr">
              <a:spcBef>
                <a:spcPct val="0"/>
              </a:spcBef>
            </a:pPr>
            <a:r>
              <a:rPr lang="en-GB" altLang="en-US" sz="2800">
                <a:ln>
                  <a:solidFill>
                    <a:schemeClr val="bg1"/>
                  </a:solidFill>
                </a:ln>
                <a:solidFill>
                  <a:schemeClr val="bg1"/>
                </a:solidFill>
                <a:latin typeface="Frutiger LT Std 45 Light" pitchFamily="34" charset="0"/>
                <a:cs typeface="Arial" panose="020B0604020202020204" pitchFamily="34" charset="0"/>
              </a:rPr>
              <a:t>6</a:t>
            </a:r>
            <a:r>
              <a:rPr lang="en-GB" altLang="en-US" sz="2800" baseline="30000">
                <a:ln>
                  <a:solidFill>
                    <a:schemeClr val="bg1"/>
                  </a:solidFill>
                </a:ln>
                <a:solidFill>
                  <a:schemeClr val="bg1"/>
                </a:solidFill>
                <a:latin typeface="Frutiger LT Std 45 Light" pitchFamily="34" charset="0"/>
                <a:cs typeface="Arial" panose="020B0604020202020204" pitchFamily="34" charset="0"/>
              </a:rPr>
              <a:t>th</a:t>
            </a:r>
            <a:r>
              <a:rPr lang="en-GB" altLang="en-US" sz="2800">
                <a:ln>
                  <a:solidFill>
                    <a:schemeClr val="bg1"/>
                  </a:solidFill>
                </a:ln>
                <a:solidFill>
                  <a:schemeClr val="bg1"/>
                </a:solidFill>
                <a:latin typeface="Frutiger LT Std 45 Light" pitchFamily="34" charset="0"/>
                <a:cs typeface="Arial" panose="020B0604020202020204" pitchFamily="34" charset="0"/>
              </a:rPr>
              <a:t> form </a:t>
            </a:r>
            <a:endParaRPr lang="en-GB" altLang="en-US" sz="2800">
              <a:ln>
                <a:solidFill>
                  <a:schemeClr val="bg1"/>
                </a:solidFill>
              </a:ln>
              <a:solidFill>
                <a:schemeClr val="bg1"/>
              </a:solidFill>
              <a:latin typeface="Arial" panose="020B0604020202020204" pitchFamily="34" charset="0"/>
            </a:endParaRPr>
          </a:p>
        </p:txBody>
      </p:sp>
      <p:sp>
        <p:nvSpPr>
          <p:cNvPr id="7" name="Oval 6"/>
          <p:cNvSpPr/>
          <p:nvPr/>
        </p:nvSpPr>
        <p:spPr>
          <a:xfrm>
            <a:off x="4436036" y="1481704"/>
            <a:ext cx="3486800" cy="2353624"/>
          </a:xfrm>
          <a:prstGeom prst="ellipse">
            <a:avLst/>
          </a:prstGeom>
          <a:solidFill>
            <a:srgbClr val="99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4654346" y="2244468"/>
            <a:ext cx="3044423" cy="954107"/>
          </a:xfrm>
          <a:prstGeom prst="rect">
            <a:avLst/>
          </a:prstGeom>
        </p:spPr>
        <p:txBody>
          <a:bodyPr wrap="none">
            <a:spAutoFit/>
          </a:bodyPr>
          <a:lstStyle/>
          <a:p>
            <a:pPr algn="ctr">
              <a:spcBef>
                <a:spcPct val="0"/>
              </a:spcBef>
            </a:pPr>
            <a:r>
              <a:rPr lang="en-GB" altLang="en-US" sz="2800">
                <a:ln>
                  <a:solidFill>
                    <a:schemeClr val="bg1"/>
                  </a:solidFill>
                </a:ln>
                <a:solidFill>
                  <a:schemeClr val="bg1"/>
                </a:solidFill>
                <a:latin typeface="Frutiger LT Std 45 Light" pitchFamily="34" charset="0"/>
                <a:cs typeface="Arial" panose="020B0604020202020204" pitchFamily="34" charset="0"/>
              </a:rPr>
              <a:t>Further Education</a:t>
            </a:r>
          </a:p>
          <a:p>
            <a:pPr algn="ctr">
              <a:spcBef>
                <a:spcPct val="0"/>
              </a:spcBef>
            </a:pPr>
            <a:r>
              <a:rPr lang="en-GB" altLang="en-US" sz="2800">
                <a:ln>
                  <a:solidFill>
                    <a:schemeClr val="bg1"/>
                  </a:solidFill>
                </a:ln>
                <a:solidFill>
                  <a:schemeClr val="bg1"/>
                </a:solidFill>
                <a:latin typeface="Frutiger LT Std 45 Light" pitchFamily="34" charset="0"/>
                <a:cs typeface="Arial" panose="020B0604020202020204" pitchFamily="34" charset="0"/>
              </a:rPr>
              <a:t> College </a:t>
            </a:r>
            <a:endParaRPr lang="en-GB" altLang="en-US" sz="2800">
              <a:ln>
                <a:solidFill>
                  <a:schemeClr val="bg1"/>
                </a:solidFill>
              </a:ln>
              <a:solidFill>
                <a:schemeClr val="bg1"/>
              </a:solidFill>
              <a:latin typeface="Arial" panose="020B0604020202020204" pitchFamily="34" charset="0"/>
            </a:endParaRPr>
          </a:p>
        </p:txBody>
      </p:sp>
      <p:sp>
        <p:nvSpPr>
          <p:cNvPr id="12" name="Rectangle 11"/>
          <p:cNvSpPr/>
          <p:nvPr/>
        </p:nvSpPr>
        <p:spPr>
          <a:xfrm>
            <a:off x="1168125" y="4633903"/>
            <a:ext cx="2664512" cy="1384995"/>
          </a:xfrm>
          <a:prstGeom prst="rect">
            <a:avLst/>
          </a:prstGeom>
        </p:spPr>
        <p:txBody>
          <a:bodyPr wrap="none">
            <a:spAutoFit/>
          </a:bodyPr>
          <a:lstStyle/>
          <a:p>
            <a:pPr algn="ctr">
              <a:spcBef>
                <a:spcPct val="0"/>
              </a:spcBef>
            </a:pPr>
            <a:r>
              <a:rPr lang="en-GB" altLang="en-US" sz="2800">
                <a:ln>
                  <a:solidFill>
                    <a:schemeClr val="bg1"/>
                  </a:solidFill>
                </a:ln>
                <a:solidFill>
                  <a:schemeClr val="bg1"/>
                </a:solidFill>
                <a:latin typeface="Frutiger LT Std 45 Light" pitchFamily="34" charset="0"/>
                <a:cs typeface="Arial" panose="020B0604020202020204" pitchFamily="34" charset="0"/>
              </a:rPr>
              <a:t>Apprenticeship </a:t>
            </a:r>
          </a:p>
          <a:p>
            <a:pPr algn="ctr">
              <a:spcBef>
                <a:spcPct val="0"/>
              </a:spcBef>
            </a:pPr>
            <a:r>
              <a:rPr lang="en-GB" altLang="en-US" sz="2800">
                <a:ln>
                  <a:solidFill>
                    <a:schemeClr val="bg1"/>
                  </a:solidFill>
                </a:ln>
                <a:solidFill>
                  <a:schemeClr val="bg1"/>
                </a:solidFill>
                <a:latin typeface="Frutiger LT Std 45 Light" pitchFamily="34" charset="0"/>
                <a:cs typeface="Arial" panose="020B0604020202020204" pitchFamily="34" charset="0"/>
              </a:rPr>
              <a:t>or</a:t>
            </a:r>
          </a:p>
          <a:p>
            <a:pPr algn="ctr">
              <a:spcBef>
                <a:spcPct val="0"/>
              </a:spcBef>
            </a:pPr>
            <a:r>
              <a:rPr lang="en-GB" altLang="en-US" sz="2800">
                <a:ln>
                  <a:solidFill>
                    <a:schemeClr val="bg1"/>
                  </a:solidFill>
                </a:ln>
                <a:solidFill>
                  <a:schemeClr val="bg1"/>
                </a:solidFill>
                <a:latin typeface="Frutiger LT Std 45 Light" pitchFamily="34" charset="0"/>
                <a:cs typeface="Arial" panose="020B0604020202020204" pitchFamily="34" charset="0"/>
              </a:rPr>
              <a:t> Traineeship </a:t>
            </a:r>
            <a:endParaRPr lang="en-GB" altLang="en-US" sz="2800">
              <a:ln>
                <a:solidFill>
                  <a:schemeClr val="bg1"/>
                </a:solidFill>
              </a:ln>
              <a:solidFill>
                <a:schemeClr val="bg1"/>
              </a:solidFill>
              <a:latin typeface="Arial" panose="020B0604020202020204" pitchFamily="34" charset="0"/>
            </a:endParaRPr>
          </a:p>
        </p:txBody>
      </p:sp>
      <p:sp>
        <p:nvSpPr>
          <p:cNvPr id="20" name="Oval 19"/>
          <p:cNvSpPr/>
          <p:nvPr/>
        </p:nvSpPr>
        <p:spPr>
          <a:xfrm>
            <a:off x="4386245" y="4151796"/>
            <a:ext cx="3486800" cy="2338902"/>
          </a:xfrm>
          <a:prstGeom prst="ellipse">
            <a:avLst/>
          </a:prstGeom>
          <a:solidFill>
            <a:srgbClr val="99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4550931" y="4357629"/>
            <a:ext cx="3251254" cy="1815882"/>
          </a:xfrm>
          <a:prstGeom prst="rect">
            <a:avLst/>
          </a:prstGeom>
        </p:spPr>
        <p:txBody>
          <a:bodyPr wrap="square">
            <a:spAutoFit/>
          </a:bodyPr>
          <a:lstStyle/>
          <a:p>
            <a:pPr algn="ctr">
              <a:spcBef>
                <a:spcPct val="0"/>
              </a:spcBef>
            </a:pPr>
            <a:r>
              <a:rPr lang="en-GB" altLang="en-US" sz="2800">
                <a:ln>
                  <a:solidFill>
                    <a:schemeClr val="bg1"/>
                  </a:solidFill>
                </a:ln>
                <a:solidFill>
                  <a:schemeClr val="bg1"/>
                </a:solidFill>
                <a:latin typeface="Frutiger LT Std 45 Light" pitchFamily="34" charset="0"/>
                <a:cs typeface="Arial" panose="020B0604020202020204" pitchFamily="34" charset="0"/>
              </a:rPr>
              <a:t>A course to help you prepare for work, training and further education </a:t>
            </a:r>
            <a:endParaRPr lang="en-GB" altLang="en-US" sz="2800">
              <a:ln>
                <a:solidFill>
                  <a:schemeClr val="bg1"/>
                </a:solidFill>
              </a:ln>
              <a:solidFill>
                <a:schemeClr val="bg1"/>
              </a:solidFill>
              <a:latin typeface="Arial" panose="020B0604020202020204" pitchFamily="34" charset="0"/>
            </a:endParaRPr>
          </a:p>
        </p:txBody>
      </p:sp>
    </p:spTree>
    <p:extLst>
      <p:ext uri="{BB962C8B-B14F-4D97-AF65-F5344CB8AC3E}">
        <p14:creationId xmlns:p14="http://schemas.microsoft.com/office/powerpoint/2010/main" val="175929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heel(1)">
                                      <p:cBhvr>
                                        <p:cTn id="17" dur="20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heel(1)">
                                      <p:cBhvr>
                                        <p:cTn id="2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5" grpId="0" animBg="1"/>
      <p:bldP spid="7"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9" name="Straight Connector 8"/>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sp>
        <p:nvSpPr>
          <p:cNvPr id="2" name="Rectangle 1"/>
          <p:cNvSpPr/>
          <p:nvPr/>
        </p:nvSpPr>
        <p:spPr>
          <a:xfrm>
            <a:off x="0" y="344118"/>
            <a:ext cx="9009512" cy="1446550"/>
          </a:xfrm>
          <a:prstGeom prst="rect">
            <a:avLst/>
          </a:prstGeom>
        </p:spPr>
        <p:txBody>
          <a:bodyPr wrap="square" anchor="t">
            <a:spAutoFit/>
          </a:bodyPr>
          <a:lstStyle/>
          <a:p>
            <a:pPr algn="ctr">
              <a:defRPr/>
            </a:pPr>
            <a:r>
              <a:rPr lang="en-GB" altLang="en-US" sz="4400" kern="0" dirty="0">
                <a:solidFill>
                  <a:srgbClr val="990000"/>
                </a:solidFill>
                <a:latin typeface="Frutiger LT Std 45 Light" pitchFamily="34" charset="0"/>
                <a:cs typeface="Arial" panose="020B0604020202020204" pitchFamily="34" charset="0"/>
              </a:rPr>
              <a:t>Northamptonshire Year 11 Leavers </a:t>
            </a:r>
            <a:r>
              <a:rPr lang="en-GB" altLang="en-US" sz="4400" kern="0" dirty="0" smtClean="0">
                <a:solidFill>
                  <a:srgbClr val="990000"/>
                </a:solidFill>
                <a:latin typeface="Frutiger LT Std 45 Light" pitchFamily="34" charset="0"/>
                <a:cs typeface="Arial" panose="020B0604020202020204" pitchFamily="34" charset="0"/>
              </a:rPr>
              <a:t>2018</a:t>
            </a:r>
            <a:endParaRPr lang="en-GB" altLang="en-US" sz="4400" kern="0" dirty="0">
              <a:solidFill>
                <a:srgbClr val="990000"/>
              </a:solidFill>
              <a:latin typeface="Frutiger LT Std 45 Light" pitchFamily="34" charset="0"/>
              <a:cs typeface="Arial" panose="020B0604020202020204" pitchFamily="34" charset="0"/>
            </a:endParaRPr>
          </a:p>
        </p:txBody>
      </p:sp>
      <p:pic>
        <p:nvPicPr>
          <p:cNvPr id="11" name="Pictur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0666" y="1732481"/>
            <a:ext cx="7821613" cy="4474283"/>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54835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9" name="Straight Connector 8"/>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sp>
        <p:nvSpPr>
          <p:cNvPr id="18" name="Title 1"/>
          <p:cNvSpPr txBox="1">
            <a:spLocks/>
          </p:cNvSpPr>
          <p:nvPr/>
        </p:nvSpPr>
        <p:spPr>
          <a:xfrm>
            <a:off x="251519" y="442512"/>
            <a:ext cx="8602491" cy="562074"/>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4000">
                <a:solidFill>
                  <a:srgbClr val="57BEED"/>
                </a:solidFill>
                <a:latin typeface="Frutiger LT Std 45 Light" pitchFamily="34" charset="0"/>
                <a:cs typeface="Arial" panose="020B0604020202020204" pitchFamily="34" charset="0"/>
              </a:rPr>
              <a:t/>
            </a:r>
            <a:br>
              <a:rPr lang="en-GB" altLang="en-US" sz="4000">
                <a:solidFill>
                  <a:srgbClr val="57BEED"/>
                </a:solidFill>
                <a:latin typeface="Frutiger LT Std 45 Light" pitchFamily="34" charset="0"/>
                <a:cs typeface="Arial" panose="020B0604020202020204" pitchFamily="34" charset="0"/>
              </a:rPr>
            </a:br>
            <a:endParaRPr lang="en-GB" altLang="en-US" sz="3600">
              <a:solidFill>
                <a:srgbClr val="57BEED"/>
              </a:solidFill>
              <a:latin typeface="Arial" panose="020B0604020202020204" pitchFamily="34" charset="0"/>
            </a:endParaRPr>
          </a:p>
        </p:txBody>
      </p:sp>
      <p:sp>
        <p:nvSpPr>
          <p:cNvPr id="23" name="TextBox 22"/>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pic>
        <p:nvPicPr>
          <p:cNvPr id="13" name="Picture 12" descr="Letterhead_grou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22836" y="5214390"/>
            <a:ext cx="931175" cy="1279192"/>
          </a:xfrm>
          <a:prstGeom prst="rect">
            <a:avLst/>
          </a:prstGeom>
        </p:spPr>
      </p:pic>
      <p:sp>
        <p:nvSpPr>
          <p:cNvPr id="4" name="Rectangle 3"/>
          <p:cNvSpPr/>
          <p:nvPr/>
        </p:nvSpPr>
        <p:spPr>
          <a:xfrm>
            <a:off x="913787" y="441073"/>
            <a:ext cx="7277954" cy="769441"/>
          </a:xfrm>
          <a:prstGeom prst="rect">
            <a:avLst/>
          </a:prstGeom>
        </p:spPr>
        <p:txBody>
          <a:bodyPr wrap="none">
            <a:spAutoFit/>
          </a:bodyPr>
          <a:lstStyle/>
          <a:p>
            <a:r>
              <a:rPr lang="en-GB" altLang="en-US" sz="4400">
                <a:solidFill>
                  <a:srgbClr val="990000"/>
                </a:solidFill>
                <a:latin typeface="Frutiger LT Std 45 Light" pitchFamily="34" charset="0"/>
              </a:rPr>
              <a:t>Range of courses in 6</a:t>
            </a:r>
            <a:r>
              <a:rPr lang="en-GB" altLang="en-US" sz="4400" baseline="30000">
                <a:solidFill>
                  <a:srgbClr val="990000"/>
                </a:solidFill>
                <a:latin typeface="Frutiger LT Std 45 Light" pitchFamily="34" charset="0"/>
              </a:rPr>
              <a:t>th</a:t>
            </a:r>
            <a:r>
              <a:rPr lang="en-GB" altLang="en-US" sz="4400">
                <a:solidFill>
                  <a:srgbClr val="990000"/>
                </a:solidFill>
                <a:latin typeface="Frutiger LT Std 45 Light" pitchFamily="34" charset="0"/>
              </a:rPr>
              <a:t> form</a:t>
            </a:r>
            <a:endParaRPr lang="en-GB" sz="4400">
              <a:solidFill>
                <a:srgbClr val="990000"/>
              </a:solidFill>
            </a:endParaRPr>
          </a:p>
        </p:txBody>
      </p:sp>
      <p:pic>
        <p:nvPicPr>
          <p:cNvPr id="12"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50857" y="1266007"/>
            <a:ext cx="3529013" cy="2352675"/>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pic>
        <p:nvPicPr>
          <p:cNvPr id="14" name="Picture 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194212" y="1255713"/>
            <a:ext cx="2132012" cy="2841625"/>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pic>
        <p:nvPicPr>
          <p:cNvPr id="16" name="Picture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68313" y="3716338"/>
            <a:ext cx="3382962" cy="2255837"/>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pic>
        <p:nvPicPr>
          <p:cNvPr id="2" name="Picture 2" descr="A group of people sitting at a table&#10;&#10;Description generated with very high confidence">
            <a:extLst>
              <a:ext uri="{FF2B5EF4-FFF2-40B4-BE49-F238E27FC236}">
                <a16:creationId xmlns:a16="http://schemas.microsoft.com/office/drawing/2014/main" id="{0616717C-3BC3-479A-8721-431910D4FA39}"/>
              </a:ext>
            </a:extLst>
          </p:cNvPr>
          <p:cNvPicPr>
            <a:picLocks noChangeAspect="1"/>
          </p:cNvPicPr>
          <p:nvPr/>
        </p:nvPicPr>
        <p:blipFill>
          <a:blip r:embed="rId8"/>
          <a:stretch>
            <a:fillRect/>
          </a:stretch>
        </p:blipFill>
        <p:spPr>
          <a:xfrm>
            <a:off x="4456756" y="4658501"/>
            <a:ext cx="2743200" cy="14517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angle: Rounded Corners 6">
            <a:extLst>
              <a:ext uri="{FF2B5EF4-FFF2-40B4-BE49-F238E27FC236}">
                <a16:creationId xmlns:a16="http://schemas.microsoft.com/office/drawing/2014/main" id="{30E3FA54-7C39-4396-AADA-2284C3488308}"/>
              </a:ext>
            </a:extLst>
          </p:cNvPr>
          <p:cNvSpPr/>
          <p:nvPr/>
        </p:nvSpPr>
        <p:spPr>
          <a:xfrm>
            <a:off x="6466925" y="1262022"/>
            <a:ext cx="2312448" cy="3030366"/>
          </a:xfrm>
          <a:prstGeom prst="roundRect">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2000" dirty="0">
                <a:solidFill>
                  <a:srgbClr val="C00000"/>
                </a:solidFill>
                <a:latin typeface="Arial"/>
                <a:cs typeface="Arial"/>
              </a:rPr>
              <a:t>A Levels</a:t>
            </a:r>
          </a:p>
          <a:p>
            <a:pPr algn="ctr"/>
            <a:r>
              <a:rPr lang="en-US" sz="2000" dirty="0">
                <a:solidFill>
                  <a:srgbClr val="C00000"/>
                </a:solidFill>
                <a:latin typeface="Arial"/>
                <a:cs typeface="Arial"/>
              </a:rPr>
              <a:t>BTECs</a:t>
            </a:r>
          </a:p>
          <a:p>
            <a:pPr algn="ctr"/>
            <a:r>
              <a:rPr lang="en-US" sz="2000" dirty="0">
                <a:solidFill>
                  <a:srgbClr val="C00000"/>
                </a:solidFill>
                <a:latin typeface="Arial"/>
                <a:cs typeface="Arial"/>
              </a:rPr>
              <a:t>Extra curricular</a:t>
            </a:r>
          </a:p>
          <a:p>
            <a:pPr algn="ctr"/>
            <a:r>
              <a:rPr lang="en-US" sz="2000" dirty="0" smtClean="0">
                <a:solidFill>
                  <a:srgbClr val="C00000"/>
                </a:solidFill>
                <a:latin typeface="Arial"/>
                <a:cs typeface="Arial"/>
              </a:rPr>
              <a:t>D </a:t>
            </a:r>
            <a:r>
              <a:rPr lang="en-US" sz="2000" dirty="0">
                <a:solidFill>
                  <a:srgbClr val="C00000"/>
                </a:solidFill>
                <a:latin typeface="Arial"/>
                <a:cs typeface="Arial"/>
              </a:rPr>
              <a:t>of E</a:t>
            </a:r>
          </a:p>
          <a:p>
            <a:pPr algn="ctr"/>
            <a:r>
              <a:rPr lang="en-US" sz="2000" dirty="0">
                <a:solidFill>
                  <a:srgbClr val="C00000"/>
                </a:solidFill>
                <a:latin typeface="Arial"/>
                <a:cs typeface="Arial"/>
              </a:rPr>
              <a:t>Work Experience</a:t>
            </a:r>
          </a:p>
          <a:p>
            <a:pPr algn="ctr"/>
            <a:endParaRPr lang="en-US" sz="2000" dirty="0">
              <a:solidFill>
                <a:srgbClr val="C00000"/>
              </a:solidFill>
              <a:latin typeface="Arial"/>
              <a:cs typeface="Arial"/>
            </a:endParaRPr>
          </a:p>
        </p:txBody>
      </p:sp>
    </p:spTree>
    <p:extLst>
      <p:ext uri="{BB962C8B-B14F-4D97-AF65-F5344CB8AC3E}">
        <p14:creationId xmlns:p14="http://schemas.microsoft.com/office/powerpoint/2010/main" val="33504932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9" name="Straight Connector 8"/>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sp>
        <p:nvSpPr>
          <p:cNvPr id="18" name="Title 1"/>
          <p:cNvSpPr txBox="1">
            <a:spLocks/>
          </p:cNvSpPr>
          <p:nvPr/>
        </p:nvSpPr>
        <p:spPr>
          <a:xfrm>
            <a:off x="251519" y="442512"/>
            <a:ext cx="8602491" cy="562074"/>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4000">
                <a:solidFill>
                  <a:srgbClr val="57BEED"/>
                </a:solidFill>
                <a:latin typeface="Frutiger LT Std 45 Light" pitchFamily="34" charset="0"/>
                <a:cs typeface="Arial" panose="020B0604020202020204" pitchFamily="34" charset="0"/>
              </a:rPr>
              <a:t/>
            </a:r>
            <a:br>
              <a:rPr lang="en-GB" altLang="en-US" sz="4000">
                <a:solidFill>
                  <a:srgbClr val="57BEED"/>
                </a:solidFill>
                <a:latin typeface="Frutiger LT Std 45 Light" pitchFamily="34" charset="0"/>
                <a:cs typeface="Arial" panose="020B0604020202020204" pitchFamily="34" charset="0"/>
              </a:rPr>
            </a:br>
            <a:endParaRPr lang="en-GB" altLang="en-US" sz="3600">
              <a:solidFill>
                <a:srgbClr val="57BEED"/>
              </a:solidFill>
              <a:latin typeface="Arial" panose="020B0604020202020204" pitchFamily="34" charset="0"/>
            </a:endParaRPr>
          </a:p>
        </p:txBody>
      </p:sp>
      <p:sp>
        <p:nvSpPr>
          <p:cNvPr id="23" name="TextBox 22"/>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pic>
        <p:nvPicPr>
          <p:cNvPr id="13" name="Picture 12" descr="Letterhead_grou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22836" y="5214390"/>
            <a:ext cx="931175" cy="1279192"/>
          </a:xfrm>
          <a:prstGeom prst="rect">
            <a:avLst/>
          </a:prstGeom>
        </p:spPr>
      </p:pic>
      <p:sp>
        <p:nvSpPr>
          <p:cNvPr id="4" name="Rectangle 3"/>
          <p:cNvSpPr/>
          <p:nvPr/>
        </p:nvSpPr>
        <p:spPr>
          <a:xfrm>
            <a:off x="2542880" y="979299"/>
            <a:ext cx="3887603" cy="769441"/>
          </a:xfrm>
          <a:prstGeom prst="rect">
            <a:avLst/>
          </a:prstGeom>
        </p:spPr>
        <p:txBody>
          <a:bodyPr wrap="none">
            <a:spAutoFit/>
          </a:bodyPr>
          <a:lstStyle/>
          <a:p>
            <a:pPr algn="ctr">
              <a:defRPr/>
            </a:pPr>
            <a:r>
              <a:rPr lang="en-GB" altLang="en-US" sz="4400" kern="0">
                <a:solidFill>
                  <a:srgbClr val="990000"/>
                </a:solidFill>
                <a:latin typeface="Frutiger LT Std 45 Light" pitchFamily="34" charset="0"/>
                <a:cs typeface="Arial" panose="020B0604020202020204" pitchFamily="34" charset="0"/>
              </a:rPr>
              <a:t>Local Colleges</a:t>
            </a:r>
          </a:p>
        </p:txBody>
      </p:sp>
      <p:sp>
        <p:nvSpPr>
          <p:cNvPr id="2" name="Rectangle 1"/>
          <p:cNvSpPr/>
          <p:nvPr/>
        </p:nvSpPr>
        <p:spPr>
          <a:xfrm>
            <a:off x="1502061" y="1748740"/>
            <a:ext cx="5232493" cy="3539430"/>
          </a:xfrm>
          <a:prstGeom prst="rect">
            <a:avLst/>
          </a:prstGeom>
        </p:spPr>
        <p:txBody>
          <a:bodyPr wrap="square" anchor="t">
            <a:spAutoFit/>
          </a:bodyPr>
          <a:lstStyle/>
          <a:p>
            <a:pPr marL="457200" indent="-457200">
              <a:lnSpc>
                <a:spcPct val="200000"/>
              </a:lnSpc>
              <a:spcBef>
                <a:spcPct val="0"/>
              </a:spcBef>
              <a:buFont typeface="Arial" panose="020B0604020202020204" pitchFamily="34" charset="0"/>
              <a:buChar char="•"/>
            </a:pPr>
            <a:r>
              <a:rPr lang="en-GB" altLang="en-US" sz="1600" b="1" dirty="0">
                <a:latin typeface="Frutiger LT Std 45 Light" pitchFamily="34" charset="0"/>
              </a:rPr>
              <a:t>Northampton </a:t>
            </a:r>
            <a:r>
              <a:rPr lang="en-GB" altLang="en-US" sz="1600" b="1" dirty="0" smtClean="0">
                <a:latin typeface="Frutiger LT Std 45 Light" pitchFamily="34" charset="0"/>
              </a:rPr>
              <a:t>College</a:t>
            </a:r>
          </a:p>
          <a:p>
            <a:pPr marL="457200" indent="-457200">
              <a:lnSpc>
                <a:spcPct val="200000"/>
              </a:lnSpc>
              <a:spcBef>
                <a:spcPct val="0"/>
              </a:spcBef>
              <a:buFont typeface="Arial" panose="020B0604020202020204" pitchFamily="34" charset="0"/>
              <a:buChar char="•"/>
            </a:pPr>
            <a:r>
              <a:rPr lang="en-GB" altLang="en-US" sz="1600" dirty="0" smtClean="0">
                <a:latin typeface="Frutiger LT Std 45 Light" pitchFamily="34" charset="0"/>
                <a:hlinkClick r:id="rId5"/>
              </a:rPr>
              <a:t>www.northamptoncollege.ac.uk</a:t>
            </a:r>
            <a:endParaRPr lang="en-GB" altLang="en-US" sz="1600" dirty="0">
              <a:latin typeface="Frutiger LT Std 45 Light" pitchFamily="34" charset="0"/>
            </a:endParaRPr>
          </a:p>
          <a:p>
            <a:pPr marL="457200" indent="-457200">
              <a:lnSpc>
                <a:spcPct val="200000"/>
              </a:lnSpc>
              <a:spcBef>
                <a:spcPct val="0"/>
              </a:spcBef>
              <a:buFont typeface="Arial" panose="020B0604020202020204" pitchFamily="34" charset="0"/>
              <a:buChar char="•"/>
            </a:pPr>
            <a:r>
              <a:rPr lang="en-GB" altLang="en-US" sz="1600" b="1" dirty="0">
                <a:latin typeface="Frutiger LT Std 45 Light" pitchFamily="34" charset="0"/>
              </a:rPr>
              <a:t>Moulton </a:t>
            </a:r>
            <a:r>
              <a:rPr lang="en-GB" altLang="en-US" sz="1600" b="1" dirty="0" smtClean="0">
                <a:latin typeface="Frutiger LT Std 45 Light" pitchFamily="34" charset="0"/>
              </a:rPr>
              <a:t>College</a:t>
            </a:r>
          </a:p>
          <a:p>
            <a:pPr marL="457200" indent="-457200">
              <a:lnSpc>
                <a:spcPct val="200000"/>
              </a:lnSpc>
              <a:spcBef>
                <a:spcPct val="0"/>
              </a:spcBef>
              <a:buFont typeface="Arial" panose="020B0604020202020204" pitchFamily="34" charset="0"/>
              <a:buChar char="•"/>
            </a:pPr>
            <a:r>
              <a:rPr lang="en-GB" altLang="en-US" sz="1600" dirty="0" smtClean="0">
                <a:latin typeface="Frutiger LT Std 45 Light" pitchFamily="34" charset="0"/>
                <a:hlinkClick r:id="rId6"/>
              </a:rPr>
              <a:t>www.moultoncollege.ac.uk</a:t>
            </a:r>
            <a:endParaRPr lang="en-GB" altLang="en-US" sz="1600" dirty="0">
              <a:latin typeface="Frutiger LT Std 45 Light" pitchFamily="34" charset="0"/>
            </a:endParaRPr>
          </a:p>
          <a:p>
            <a:pPr marL="457200" indent="-457200">
              <a:lnSpc>
                <a:spcPct val="200000"/>
              </a:lnSpc>
              <a:spcBef>
                <a:spcPct val="0"/>
              </a:spcBef>
              <a:buFont typeface="Arial" panose="020B0604020202020204" pitchFamily="34" charset="0"/>
              <a:buChar char="•"/>
            </a:pPr>
            <a:r>
              <a:rPr lang="en-GB" altLang="en-US" sz="1600" b="1" dirty="0" smtClean="0">
                <a:latin typeface="Frutiger LT Std 45 Light" pitchFamily="34" charset="0"/>
              </a:rPr>
              <a:t>Other Training</a:t>
            </a:r>
          </a:p>
          <a:p>
            <a:pPr>
              <a:lnSpc>
                <a:spcPct val="200000"/>
              </a:lnSpc>
              <a:spcBef>
                <a:spcPct val="0"/>
              </a:spcBef>
            </a:pPr>
            <a:r>
              <a:rPr lang="en-GB" altLang="en-US" sz="1600" dirty="0">
                <a:latin typeface="Frutiger LT Std 45 Light" pitchFamily="34" charset="0"/>
              </a:rPr>
              <a:t> </a:t>
            </a:r>
            <a:r>
              <a:rPr lang="en-GB" altLang="en-US" sz="1600" dirty="0" smtClean="0">
                <a:latin typeface="Frutiger LT Std 45 Light" pitchFamily="34" charset="0"/>
              </a:rPr>
              <a:t>       There are smaller training centres and courses       </a:t>
            </a:r>
            <a:r>
              <a:rPr lang="en-GB" altLang="en-US" sz="1600" dirty="0">
                <a:latin typeface="Frutiger LT Std 45 Light" pitchFamily="34" charset="0"/>
              </a:rPr>
              <a:t> </a:t>
            </a:r>
            <a:r>
              <a:rPr lang="en-GB" altLang="en-US" sz="1600" dirty="0" smtClean="0">
                <a:latin typeface="Frutiger LT Std 45 Light" pitchFamily="34" charset="0"/>
              </a:rPr>
              <a:t>   </a:t>
            </a:r>
          </a:p>
          <a:p>
            <a:pPr>
              <a:lnSpc>
                <a:spcPct val="200000"/>
              </a:lnSpc>
              <a:spcBef>
                <a:spcPct val="0"/>
              </a:spcBef>
            </a:pPr>
            <a:r>
              <a:rPr lang="en-GB" altLang="en-US" sz="1600" dirty="0">
                <a:latin typeface="Frutiger LT Std 45 Light" pitchFamily="34" charset="0"/>
              </a:rPr>
              <a:t> </a:t>
            </a:r>
            <a:r>
              <a:rPr lang="en-GB" altLang="en-US" sz="1600" dirty="0" smtClean="0">
                <a:latin typeface="Frutiger LT Std 45 Light" pitchFamily="34" charset="0"/>
              </a:rPr>
              <a:t>        for those that don’t feel ready for college yet.</a:t>
            </a:r>
            <a:endParaRPr lang="en-GB" altLang="en-US" sz="1600" dirty="0">
              <a:latin typeface="Frutiger LT Std 45 Light" pitchFamily="34" charset="0"/>
            </a:endParaRPr>
          </a:p>
        </p:txBody>
      </p:sp>
    </p:spTree>
    <p:extLst>
      <p:ext uri="{BB962C8B-B14F-4D97-AF65-F5344CB8AC3E}">
        <p14:creationId xmlns:p14="http://schemas.microsoft.com/office/powerpoint/2010/main" val="10700648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9" name="Straight Connector 8"/>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sp>
        <p:nvSpPr>
          <p:cNvPr id="18" name="Title 1"/>
          <p:cNvSpPr txBox="1">
            <a:spLocks/>
          </p:cNvSpPr>
          <p:nvPr/>
        </p:nvSpPr>
        <p:spPr>
          <a:xfrm>
            <a:off x="251519" y="442512"/>
            <a:ext cx="8602491" cy="562074"/>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4000">
                <a:solidFill>
                  <a:srgbClr val="57BEED"/>
                </a:solidFill>
                <a:latin typeface="Frutiger LT Std 45 Light" pitchFamily="34" charset="0"/>
                <a:cs typeface="Arial" panose="020B0604020202020204" pitchFamily="34" charset="0"/>
              </a:rPr>
              <a:t/>
            </a:r>
            <a:br>
              <a:rPr lang="en-GB" altLang="en-US" sz="4000">
                <a:solidFill>
                  <a:srgbClr val="57BEED"/>
                </a:solidFill>
                <a:latin typeface="Frutiger LT Std 45 Light" pitchFamily="34" charset="0"/>
                <a:cs typeface="Arial" panose="020B0604020202020204" pitchFamily="34" charset="0"/>
              </a:rPr>
            </a:br>
            <a:endParaRPr lang="en-GB" altLang="en-US" sz="3600">
              <a:solidFill>
                <a:srgbClr val="57BEED"/>
              </a:solidFill>
              <a:latin typeface="Arial" panose="020B0604020202020204" pitchFamily="34" charset="0"/>
            </a:endParaRPr>
          </a:p>
        </p:txBody>
      </p:sp>
      <p:sp>
        <p:nvSpPr>
          <p:cNvPr id="23" name="TextBox 22"/>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pic>
        <p:nvPicPr>
          <p:cNvPr id="13" name="Picture 12" descr="Letterhead_grou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29821" y="5390399"/>
            <a:ext cx="931175" cy="1279192"/>
          </a:xfrm>
          <a:prstGeom prst="rect">
            <a:avLst/>
          </a:prstGeom>
        </p:spPr>
      </p:pic>
      <p:sp>
        <p:nvSpPr>
          <p:cNvPr id="4" name="Rectangle 3"/>
          <p:cNvSpPr/>
          <p:nvPr/>
        </p:nvSpPr>
        <p:spPr>
          <a:xfrm>
            <a:off x="1070086" y="441073"/>
            <a:ext cx="6965368" cy="1015663"/>
          </a:xfrm>
          <a:prstGeom prst="rect">
            <a:avLst/>
          </a:prstGeom>
        </p:spPr>
        <p:txBody>
          <a:bodyPr wrap="none">
            <a:spAutoFit/>
          </a:bodyPr>
          <a:lstStyle/>
          <a:p>
            <a:pPr algn="ctr">
              <a:defRPr/>
            </a:pPr>
            <a:endParaRPr lang="en-GB" altLang="en-US" sz="2000" dirty="0" smtClean="0">
              <a:solidFill>
                <a:srgbClr val="990000"/>
              </a:solidFill>
              <a:latin typeface="Frutiger LT Std 45 Light" pitchFamily="34" charset="0"/>
            </a:endParaRPr>
          </a:p>
          <a:p>
            <a:pPr algn="ctr">
              <a:defRPr/>
            </a:pPr>
            <a:r>
              <a:rPr lang="en-GB" altLang="en-US" sz="2000" dirty="0" smtClean="0">
                <a:solidFill>
                  <a:srgbClr val="990000"/>
                </a:solidFill>
                <a:latin typeface="Frutiger LT Std 45 Light" pitchFamily="34" charset="0"/>
              </a:rPr>
              <a:t>Wide </a:t>
            </a:r>
            <a:r>
              <a:rPr lang="en-GB" altLang="en-US" sz="2000" dirty="0">
                <a:solidFill>
                  <a:srgbClr val="990000"/>
                </a:solidFill>
                <a:latin typeface="Frutiger LT Std 45 Light" pitchFamily="34" charset="0"/>
              </a:rPr>
              <a:t>variety of college courses </a:t>
            </a:r>
            <a:r>
              <a:rPr lang="en-GB" altLang="en-US" sz="2000" dirty="0" smtClean="0">
                <a:solidFill>
                  <a:srgbClr val="990000"/>
                </a:solidFill>
                <a:latin typeface="Frutiger LT Std 45 Light" pitchFamily="34" charset="0"/>
              </a:rPr>
              <a:t>available </a:t>
            </a:r>
            <a:endParaRPr lang="en-GB" altLang="en-US" sz="2000" dirty="0">
              <a:solidFill>
                <a:srgbClr val="990000"/>
              </a:solidFill>
              <a:latin typeface="Frutiger LT Std 45 Light" pitchFamily="34" charset="0"/>
            </a:endParaRPr>
          </a:p>
          <a:p>
            <a:pPr algn="ctr">
              <a:defRPr/>
            </a:pPr>
            <a:r>
              <a:rPr lang="en-GB" altLang="en-US" sz="2000" dirty="0">
                <a:solidFill>
                  <a:srgbClr val="990000"/>
                </a:solidFill>
                <a:latin typeface="Frutiger LT Std 45 Light" pitchFamily="34" charset="0"/>
              </a:rPr>
              <a:t>(</a:t>
            </a:r>
            <a:r>
              <a:rPr lang="en-GB" altLang="en-US" sz="2000" dirty="0" smtClean="0">
                <a:solidFill>
                  <a:srgbClr val="990000"/>
                </a:solidFill>
                <a:latin typeface="Frutiger LT Std 45 Light" pitchFamily="34" charset="0"/>
              </a:rPr>
              <a:t>at all levels from no qualifications to University Level study)</a:t>
            </a:r>
            <a:endParaRPr lang="en-GB" altLang="en-US" sz="2000" dirty="0">
              <a:solidFill>
                <a:srgbClr val="990000"/>
              </a:solidFill>
              <a:latin typeface="Frutiger LT Std 45 Light" pitchFamily="34" charset="0"/>
            </a:endParaRPr>
          </a:p>
        </p:txBody>
      </p:sp>
      <p:pic>
        <p:nvPicPr>
          <p:cNvPr id="14" name="Picture 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51518" y="1864783"/>
            <a:ext cx="3097212" cy="2063750"/>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10"/>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53566" y="1818163"/>
            <a:ext cx="1490143" cy="2238681"/>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pic>
        <p:nvPicPr>
          <p:cNvPr id="16" name="Picture 12"/>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432918" y="1952587"/>
            <a:ext cx="2696902" cy="2039937"/>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pic>
        <p:nvPicPr>
          <p:cNvPr id="17" name="Picture 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19236" y="4405472"/>
            <a:ext cx="3108325" cy="2071688"/>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pic>
        <p:nvPicPr>
          <p:cNvPr id="22" name="Picture 11"/>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653566" y="4200190"/>
            <a:ext cx="1512168" cy="2276970"/>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pic>
        <p:nvPicPr>
          <p:cNvPr id="24" name="Picture 7"/>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5432917" y="4197544"/>
            <a:ext cx="2696903" cy="2279616"/>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9069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9" name="Straight Connector 8"/>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sp>
        <p:nvSpPr>
          <p:cNvPr id="18" name="Title 1"/>
          <p:cNvSpPr txBox="1">
            <a:spLocks/>
          </p:cNvSpPr>
          <p:nvPr/>
        </p:nvSpPr>
        <p:spPr>
          <a:xfrm>
            <a:off x="251519" y="442512"/>
            <a:ext cx="8602491" cy="562074"/>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4000">
                <a:solidFill>
                  <a:srgbClr val="57BEED"/>
                </a:solidFill>
                <a:latin typeface="Frutiger LT Std 45 Light" pitchFamily="34" charset="0"/>
                <a:cs typeface="Arial" panose="020B0604020202020204" pitchFamily="34" charset="0"/>
              </a:rPr>
              <a:t/>
            </a:r>
            <a:br>
              <a:rPr lang="en-GB" altLang="en-US" sz="4000">
                <a:solidFill>
                  <a:srgbClr val="57BEED"/>
                </a:solidFill>
                <a:latin typeface="Frutiger LT Std 45 Light" pitchFamily="34" charset="0"/>
                <a:cs typeface="Arial" panose="020B0604020202020204" pitchFamily="34" charset="0"/>
              </a:rPr>
            </a:br>
            <a:endParaRPr lang="en-GB" altLang="en-US" sz="3600">
              <a:solidFill>
                <a:srgbClr val="57BEED"/>
              </a:solidFill>
              <a:latin typeface="Arial" panose="020B0604020202020204" pitchFamily="34" charset="0"/>
            </a:endParaRPr>
          </a:p>
        </p:txBody>
      </p:sp>
      <p:sp>
        <p:nvSpPr>
          <p:cNvPr id="23" name="TextBox 22"/>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pic>
        <p:nvPicPr>
          <p:cNvPr id="13" name="Picture 12" descr="Letterhead_grou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22835" y="5365394"/>
            <a:ext cx="931175" cy="1279192"/>
          </a:xfrm>
          <a:prstGeom prst="rect">
            <a:avLst/>
          </a:prstGeom>
        </p:spPr>
      </p:pic>
      <p:sp>
        <p:nvSpPr>
          <p:cNvPr id="4" name="Rectangle 3"/>
          <p:cNvSpPr/>
          <p:nvPr/>
        </p:nvSpPr>
        <p:spPr>
          <a:xfrm>
            <a:off x="1699258" y="687300"/>
            <a:ext cx="5707012" cy="1446550"/>
          </a:xfrm>
          <a:prstGeom prst="rect">
            <a:avLst/>
          </a:prstGeom>
        </p:spPr>
        <p:txBody>
          <a:bodyPr wrap="none">
            <a:spAutoFit/>
          </a:bodyPr>
          <a:lstStyle/>
          <a:p>
            <a:pPr algn="ctr">
              <a:defRPr/>
            </a:pPr>
            <a:r>
              <a:rPr lang="en-GB" altLang="en-US" sz="4400">
                <a:solidFill>
                  <a:srgbClr val="990000"/>
                </a:solidFill>
                <a:latin typeface="Frutiger LT Std 45 Light" pitchFamily="34" charset="0"/>
              </a:rPr>
              <a:t>Specialist Colleges in </a:t>
            </a:r>
          </a:p>
          <a:p>
            <a:pPr algn="ctr">
              <a:defRPr/>
            </a:pPr>
            <a:r>
              <a:rPr lang="en-GB" altLang="en-US" sz="4400">
                <a:solidFill>
                  <a:srgbClr val="990000"/>
                </a:solidFill>
                <a:latin typeface="Frutiger LT Std 45 Light" pitchFamily="34" charset="0"/>
              </a:rPr>
              <a:t>Northamptonshire</a:t>
            </a:r>
            <a:endParaRPr lang="en-GB" altLang="en-US" sz="4400" kern="0">
              <a:solidFill>
                <a:srgbClr val="990000"/>
              </a:solidFill>
              <a:latin typeface="Frutiger LT Std 45 Light" pitchFamily="34" charset="0"/>
              <a:cs typeface="Arial" panose="020B0604020202020204" pitchFamily="34" charset="0"/>
            </a:endParaRPr>
          </a:p>
        </p:txBody>
      </p:sp>
      <p:sp>
        <p:nvSpPr>
          <p:cNvPr id="5" name="Rectangle 4"/>
          <p:cNvSpPr/>
          <p:nvPr/>
        </p:nvSpPr>
        <p:spPr>
          <a:xfrm>
            <a:off x="3100359" y="2537143"/>
            <a:ext cx="2901756" cy="523220"/>
          </a:xfrm>
          <a:prstGeom prst="rect">
            <a:avLst/>
          </a:prstGeom>
        </p:spPr>
        <p:txBody>
          <a:bodyPr wrap="none">
            <a:spAutoFit/>
          </a:bodyPr>
          <a:lstStyle/>
          <a:p>
            <a:pPr>
              <a:spcBef>
                <a:spcPct val="0"/>
              </a:spcBef>
            </a:pPr>
            <a:r>
              <a:rPr lang="en-GB" altLang="en-US" sz="2800">
                <a:latin typeface="Frutiger LT Std 45 Light" pitchFamily="34" charset="0"/>
              </a:rPr>
              <a:t>Silverstone UTC </a:t>
            </a:r>
          </a:p>
        </p:txBody>
      </p:sp>
      <p:pic>
        <p:nvPicPr>
          <p:cNvPr id="14"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714973" y="3154601"/>
            <a:ext cx="3445833" cy="228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27458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9" name="Straight Connector 8"/>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sp>
        <p:nvSpPr>
          <p:cNvPr id="18" name="Title 1"/>
          <p:cNvSpPr txBox="1">
            <a:spLocks/>
          </p:cNvSpPr>
          <p:nvPr/>
        </p:nvSpPr>
        <p:spPr>
          <a:xfrm>
            <a:off x="251519" y="442512"/>
            <a:ext cx="8602491" cy="562074"/>
          </a:xfrm>
          <a:prstGeom prst="rect">
            <a:avLst/>
          </a:prstGeom>
        </p:spPr>
        <p:txBody>
          <a:bodyPr anchor="t">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4000">
                <a:latin typeface="Frutiger LT Std 45 Light" pitchFamily="34" charset="0"/>
                <a:cs typeface="Arial" panose="020B0604020202020204" pitchFamily="34" charset="0"/>
              </a:rPr>
              <a:t>                APPRENTICESHIPS</a:t>
            </a:r>
            <a:r>
              <a:rPr lang="en-GB" altLang="en-US" sz="4000">
                <a:solidFill>
                  <a:srgbClr val="000000"/>
                </a:solidFill>
                <a:latin typeface="Frutiger LT Std 45 Light" pitchFamily="34" charset="0"/>
                <a:cs typeface="Arial" panose="020B0604020202020204" pitchFamily="34" charset="0"/>
              </a:rPr>
              <a:t/>
            </a:r>
            <a:br>
              <a:rPr lang="en-GB" altLang="en-US" sz="4000">
                <a:solidFill>
                  <a:srgbClr val="000000"/>
                </a:solidFill>
                <a:latin typeface="Frutiger LT Std 45 Light" pitchFamily="34" charset="0"/>
                <a:cs typeface="Arial" panose="020B0604020202020204" pitchFamily="34" charset="0"/>
              </a:rPr>
            </a:br>
            <a:endParaRPr lang="en-GB" altLang="en-US" sz="3600">
              <a:solidFill>
                <a:srgbClr val="57BEED"/>
              </a:solidFill>
              <a:latin typeface="Arial" panose="020B0604020202020204" pitchFamily="34" charset="0"/>
            </a:endParaRPr>
          </a:p>
        </p:txBody>
      </p:sp>
      <p:sp>
        <p:nvSpPr>
          <p:cNvPr id="23" name="TextBox 22"/>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pic>
        <p:nvPicPr>
          <p:cNvPr id="13" name="Picture 12" descr="Letterhead_grou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40814" y="5306290"/>
            <a:ext cx="931175" cy="1279192"/>
          </a:xfrm>
          <a:prstGeom prst="rect">
            <a:avLst/>
          </a:prstGeom>
        </p:spPr>
      </p:pic>
      <p:pic>
        <p:nvPicPr>
          <p:cNvPr id="20" name="Picture 3"/>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55527" y="1420172"/>
            <a:ext cx="1829901" cy="2427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5"/>
          <p:cNvPicPr>
            <a:picLocks noChangeAspect="1"/>
          </p:cNvPicPr>
          <p:nvPr/>
        </p:nvPicPr>
        <p:blipFill rotWithShape="1">
          <a:blip r:embed="rId6">
            <a:extLst>
              <a:ext uri="{28A0092B-C50C-407E-A947-70E740481C1C}">
                <a14:useLocalDpi xmlns:a14="http://schemas.microsoft.com/office/drawing/2010/main" val="0"/>
              </a:ext>
            </a:extLst>
          </a:blip>
          <a:srcRect l="2242" t="9180" r="1671" b="9508"/>
          <a:stretch/>
        </p:blipFill>
        <p:spPr bwMode="auto">
          <a:xfrm>
            <a:off x="6140303" y="1580317"/>
            <a:ext cx="2338227" cy="27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58447" y="1207085"/>
            <a:ext cx="2365375" cy="354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4"/>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350570" y="3596784"/>
            <a:ext cx="1859440" cy="2787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descr="A person standing in a room&#10;&#10;Description generated with very high confidence">
            <a:extLst>
              <a:ext uri="{FF2B5EF4-FFF2-40B4-BE49-F238E27FC236}">
                <a16:creationId xmlns:a16="http://schemas.microsoft.com/office/drawing/2014/main" id="{1F0EF35F-D301-44C7-BB52-F89276A370C4}"/>
              </a:ext>
            </a:extLst>
          </p:cNvPr>
          <p:cNvPicPr>
            <a:picLocks noChangeAspect="1"/>
          </p:cNvPicPr>
          <p:nvPr/>
        </p:nvPicPr>
        <p:blipFill>
          <a:blip r:embed="rId9"/>
          <a:stretch>
            <a:fillRect/>
          </a:stretch>
        </p:blipFill>
        <p:spPr>
          <a:xfrm>
            <a:off x="4572002" y="4073904"/>
            <a:ext cx="3363685" cy="2237163"/>
          </a:xfrm>
          <a:prstGeom prst="rect">
            <a:avLst/>
          </a:prstGeom>
        </p:spPr>
      </p:pic>
    </p:spTree>
    <p:extLst>
      <p:ext uri="{BB962C8B-B14F-4D97-AF65-F5344CB8AC3E}">
        <p14:creationId xmlns:p14="http://schemas.microsoft.com/office/powerpoint/2010/main" val="926993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9" name="Straight Connector 8"/>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sp>
        <p:nvSpPr>
          <p:cNvPr id="18" name="Title 1"/>
          <p:cNvSpPr txBox="1">
            <a:spLocks/>
          </p:cNvSpPr>
          <p:nvPr/>
        </p:nvSpPr>
        <p:spPr>
          <a:xfrm>
            <a:off x="251519" y="442512"/>
            <a:ext cx="8602491" cy="562074"/>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4000">
                <a:solidFill>
                  <a:srgbClr val="57BEED"/>
                </a:solidFill>
                <a:latin typeface="Frutiger LT Std 45 Light" pitchFamily="34" charset="0"/>
                <a:cs typeface="Arial" panose="020B0604020202020204" pitchFamily="34" charset="0"/>
              </a:rPr>
              <a:t/>
            </a:r>
            <a:br>
              <a:rPr lang="en-GB" altLang="en-US" sz="4000">
                <a:solidFill>
                  <a:srgbClr val="57BEED"/>
                </a:solidFill>
                <a:latin typeface="Frutiger LT Std 45 Light" pitchFamily="34" charset="0"/>
                <a:cs typeface="Arial" panose="020B0604020202020204" pitchFamily="34" charset="0"/>
              </a:rPr>
            </a:br>
            <a:endParaRPr lang="en-GB" altLang="en-US" sz="3600">
              <a:solidFill>
                <a:srgbClr val="57BEED"/>
              </a:solidFill>
              <a:latin typeface="Arial" panose="020B0604020202020204" pitchFamily="34" charset="0"/>
            </a:endParaRPr>
          </a:p>
        </p:txBody>
      </p:sp>
      <p:sp>
        <p:nvSpPr>
          <p:cNvPr id="23" name="TextBox 22"/>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pic>
        <p:nvPicPr>
          <p:cNvPr id="13" name="Picture 12" descr="Letterhead_grou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40814" y="5465050"/>
            <a:ext cx="931175" cy="1279192"/>
          </a:xfrm>
          <a:prstGeom prst="rect">
            <a:avLst/>
          </a:prstGeom>
        </p:spPr>
      </p:pic>
      <p:sp>
        <p:nvSpPr>
          <p:cNvPr id="2" name="Rectangle 1"/>
          <p:cNvSpPr/>
          <p:nvPr/>
        </p:nvSpPr>
        <p:spPr>
          <a:xfrm>
            <a:off x="178532" y="397915"/>
            <a:ext cx="8748464" cy="1446550"/>
          </a:xfrm>
          <a:prstGeom prst="rect">
            <a:avLst/>
          </a:prstGeom>
        </p:spPr>
        <p:txBody>
          <a:bodyPr wrap="square" anchor="t">
            <a:spAutoFit/>
          </a:bodyPr>
          <a:lstStyle/>
          <a:p>
            <a:r>
              <a:rPr lang="en-GB" altLang="en-US" sz="4400">
                <a:solidFill>
                  <a:srgbClr val="990000"/>
                </a:solidFill>
                <a:latin typeface="Frutiger LT Std 45 Light" pitchFamily="34" charset="0"/>
              </a:rPr>
              <a:t>Examples of local Intermediate</a:t>
            </a:r>
          </a:p>
          <a:p>
            <a:r>
              <a:rPr lang="en-GB" altLang="en-US" sz="4400">
                <a:solidFill>
                  <a:srgbClr val="990000"/>
                </a:solidFill>
                <a:latin typeface="Frutiger LT Std 45 Light" pitchFamily="34" charset="0"/>
              </a:rPr>
              <a:t>Apprenticeship job opportunities</a:t>
            </a:r>
            <a:endParaRPr lang="en-GB" sz="4400">
              <a:solidFill>
                <a:srgbClr val="990000"/>
              </a:solidFill>
            </a:endParaRPr>
          </a:p>
        </p:txBody>
      </p:sp>
      <p:sp>
        <p:nvSpPr>
          <p:cNvPr id="3" name="Rectangle 2"/>
          <p:cNvSpPr/>
          <p:nvPr/>
        </p:nvSpPr>
        <p:spPr>
          <a:xfrm>
            <a:off x="84038" y="1563610"/>
            <a:ext cx="8987951" cy="5293757"/>
          </a:xfrm>
          <a:prstGeom prst="rect">
            <a:avLst/>
          </a:prstGeom>
        </p:spPr>
        <p:txBody>
          <a:bodyPr wrap="square" anchor="t">
            <a:spAutoFit/>
          </a:bodyPr>
          <a:lstStyle/>
          <a:p>
            <a:pPr>
              <a:defRPr/>
            </a:pPr>
            <a:endParaRPr lang="en-GB" sz="2000" b="1" dirty="0">
              <a:solidFill>
                <a:srgbClr val="990000"/>
              </a:solidFill>
              <a:latin typeface="Frutiger LT Std 45 Light"/>
            </a:endParaRPr>
          </a:p>
          <a:p>
            <a:pPr>
              <a:defRPr/>
            </a:pPr>
            <a:r>
              <a:rPr lang="en-GB" sz="2000" b="1" dirty="0">
                <a:solidFill>
                  <a:srgbClr val="990000"/>
                </a:solidFill>
                <a:latin typeface="Frutiger LT Std 45 Light"/>
              </a:rPr>
              <a:t>Apprentice Engineer	£230 per wee</a:t>
            </a:r>
            <a:endParaRPr lang="en-GB" sz="2000" dirty="0">
              <a:latin typeface="Frutiger LT Std 45 Light"/>
            </a:endParaRPr>
          </a:p>
          <a:p>
            <a:pPr marL="342900" indent="-342900">
              <a:buFont typeface="Arial" panose="020B0604020202020204" pitchFamily="34" charset="0"/>
              <a:buChar char="•"/>
              <a:defRPr/>
            </a:pPr>
            <a:r>
              <a:rPr lang="en-GB" sz="2000" dirty="0">
                <a:latin typeface="Frutiger LT Std 45 Light"/>
              </a:rPr>
              <a:t>Learning engineering and Polymer technologies</a:t>
            </a:r>
          </a:p>
          <a:p>
            <a:pPr marL="342900" indent="-342900">
              <a:buFont typeface="Arial" panose="020B0604020202020204" pitchFamily="34" charset="0"/>
              <a:buChar char="•"/>
              <a:defRPr/>
            </a:pPr>
            <a:r>
              <a:rPr lang="en-GB" sz="2000" dirty="0">
                <a:latin typeface="Frutiger LT Std 45 Light"/>
              </a:rPr>
              <a:t>Requirement to attend college for day release</a:t>
            </a:r>
          </a:p>
          <a:p>
            <a:pPr marL="342900" indent="-342900">
              <a:buFont typeface="Arial" panose="020B0604020202020204" pitchFamily="34" charset="0"/>
              <a:buChar char="•"/>
              <a:defRPr/>
            </a:pPr>
            <a:r>
              <a:rPr lang="en-GB" sz="2000" dirty="0">
                <a:latin typeface="Frutiger LT Std 45 Light"/>
              </a:rPr>
              <a:t>Potential to progress within the company</a:t>
            </a:r>
          </a:p>
          <a:p>
            <a:pPr marL="342900" indent="-342900">
              <a:buFont typeface="Arial" panose="020B0604020202020204" pitchFamily="34" charset="0"/>
              <a:buChar char="•"/>
              <a:defRPr/>
            </a:pPr>
            <a:endParaRPr lang="en-GB" sz="2000" dirty="0">
              <a:latin typeface="Frutiger LT Std 45 Light"/>
            </a:endParaRPr>
          </a:p>
          <a:p>
            <a:pPr>
              <a:defRPr/>
            </a:pPr>
            <a:r>
              <a:rPr lang="en-GB" sz="2000" b="1" dirty="0">
                <a:solidFill>
                  <a:srgbClr val="953734"/>
                </a:solidFill>
                <a:latin typeface="Frutiger LT Std 45 Light"/>
              </a:rPr>
              <a:t>Salon Apprentice £133.20</a:t>
            </a:r>
            <a:endParaRPr lang="en-GB" dirty="0">
              <a:solidFill>
                <a:srgbClr val="953734"/>
              </a:solidFill>
              <a:cs typeface="Calibri"/>
            </a:endParaRPr>
          </a:p>
          <a:p>
            <a:pPr marL="342900" indent="-342900">
              <a:buFont typeface="Arial"/>
              <a:buChar char="•"/>
              <a:defRPr/>
            </a:pPr>
            <a:r>
              <a:rPr lang="en-GB" sz="2000" dirty="0">
                <a:latin typeface="Frutiger LT Std 45 Light"/>
              </a:rPr>
              <a:t>Shampooing clients hair</a:t>
            </a:r>
          </a:p>
          <a:p>
            <a:pPr marL="342900" indent="-342900">
              <a:buFont typeface="Arial"/>
              <a:buChar char="•"/>
              <a:defRPr/>
            </a:pPr>
            <a:r>
              <a:rPr lang="en-GB" sz="2000" dirty="0">
                <a:latin typeface="Frutiger LT Std 45 Light"/>
              </a:rPr>
              <a:t>Welcoming customers</a:t>
            </a:r>
          </a:p>
          <a:p>
            <a:pPr marL="342900" indent="-342900">
              <a:buFont typeface="Arial"/>
              <a:buChar char="•"/>
              <a:defRPr/>
            </a:pPr>
            <a:r>
              <a:rPr lang="en-GB" sz="2000" dirty="0">
                <a:latin typeface="Frutiger LT Std 45 Light"/>
              </a:rPr>
              <a:t>Maintaining stock and keeping salon tidy.</a:t>
            </a:r>
          </a:p>
          <a:p>
            <a:pPr marL="342900" indent="-342900">
              <a:buFont typeface="Arial"/>
              <a:buChar char="•"/>
              <a:defRPr/>
            </a:pPr>
            <a:endParaRPr lang="en-GB" sz="2000" dirty="0">
              <a:latin typeface="Frutiger LT Std 45 Light"/>
              <a:cs typeface="Calibri"/>
            </a:endParaRPr>
          </a:p>
          <a:p>
            <a:pPr>
              <a:defRPr/>
            </a:pPr>
            <a:r>
              <a:rPr lang="en-GB" sz="2000" b="1" dirty="0">
                <a:solidFill>
                  <a:srgbClr val="953734"/>
                </a:solidFill>
                <a:latin typeface="Frutiger LT Std 45 Light"/>
                <a:cs typeface="Calibri"/>
              </a:rPr>
              <a:t>Apprentice Recruitment </a:t>
            </a:r>
            <a:r>
              <a:rPr lang="en-GB" sz="2000" b="1" dirty="0" err="1">
                <a:solidFill>
                  <a:srgbClr val="953734"/>
                </a:solidFill>
                <a:latin typeface="Frutiger LT Std 45 Light"/>
                <a:cs typeface="Calibri"/>
              </a:rPr>
              <a:t>Resourcer</a:t>
            </a:r>
            <a:r>
              <a:rPr lang="en-GB" sz="2000" b="1" dirty="0">
                <a:solidFill>
                  <a:srgbClr val="953734"/>
                </a:solidFill>
                <a:latin typeface="Frutiger LT Std 45 Light"/>
                <a:cs typeface="Calibri"/>
              </a:rPr>
              <a:t> £175 per week</a:t>
            </a:r>
          </a:p>
          <a:p>
            <a:pPr marL="342900" indent="-342900">
              <a:buFont typeface="Arial"/>
              <a:buChar char="•"/>
              <a:defRPr/>
            </a:pPr>
            <a:r>
              <a:rPr lang="en-GB" sz="2000" dirty="0" smtClean="0">
                <a:solidFill>
                  <a:srgbClr val="000000"/>
                </a:solidFill>
                <a:latin typeface="Frutiger LT Std 45 Light"/>
                <a:cs typeface="Calibri"/>
              </a:rPr>
              <a:t>Data entry</a:t>
            </a:r>
            <a:endParaRPr lang="en-GB" sz="2000" b="1" dirty="0">
              <a:solidFill>
                <a:srgbClr val="632423"/>
              </a:solidFill>
              <a:latin typeface="Frutiger LT Std 45 Light"/>
              <a:cs typeface="Calibri"/>
            </a:endParaRPr>
          </a:p>
          <a:p>
            <a:pPr marL="342900" indent="-342900">
              <a:buFont typeface="Arial"/>
              <a:buChar char="•"/>
              <a:defRPr/>
            </a:pPr>
            <a:r>
              <a:rPr lang="en-GB" sz="2000" dirty="0">
                <a:solidFill>
                  <a:srgbClr val="000000"/>
                </a:solidFill>
                <a:latin typeface="Frutiger LT Std 45 Light"/>
                <a:cs typeface="Calibri"/>
              </a:rPr>
              <a:t>Dealing with drivers on daily basis</a:t>
            </a:r>
          </a:p>
          <a:p>
            <a:pPr marL="342900" indent="-342900">
              <a:buFont typeface="Arial"/>
              <a:buChar char="•"/>
              <a:defRPr/>
            </a:pPr>
            <a:r>
              <a:rPr lang="en-GB" sz="2000" dirty="0">
                <a:latin typeface="Frutiger LT Std 45 Light"/>
                <a:cs typeface="Calibri"/>
              </a:rPr>
              <a:t>General office duties</a:t>
            </a:r>
          </a:p>
          <a:p>
            <a:pPr>
              <a:defRPr/>
            </a:pPr>
            <a:endParaRPr lang="en-GB" dirty="0">
              <a:latin typeface="Calibri"/>
              <a:cs typeface="Calibri"/>
            </a:endParaRPr>
          </a:p>
          <a:p>
            <a:pPr marL="342900" indent="-342900">
              <a:buFont typeface="Arial" panose="020B0604020202020204" pitchFamily="34" charset="0"/>
              <a:buChar char="•"/>
              <a:defRPr/>
            </a:pPr>
            <a:endParaRPr lang="en-GB" sz="2000" dirty="0">
              <a:latin typeface="Frutiger LT Std 45 Light"/>
            </a:endParaRPr>
          </a:p>
        </p:txBody>
      </p:sp>
    </p:spTree>
    <p:extLst>
      <p:ext uri="{BB962C8B-B14F-4D97-AF65-F5344CB8AC3E}">
        <p14:creationId xmlns:p14="http://schemas.microsoft.com/office/powerpoint/2010/main" val="20493772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CBDB8-16C6-434C-BDE4-F801B5323CFF}"/>
              </a:ext>
            </a:extLst>
          </p:cNvPr>
          <p:cNvSpPr>
            <a:spLocks noGrp="1"/>
          </p:cNvSpPr>
          <p:nvPr>
            <p:ph type="title"/>
          </p:nvPr>
        </p:nvSpPr>
        <p:spPr>
          <a:xfrm>
            <a:off x="457200" y="274638"/>
            <a:ext cx="8229600" cy="1416942"/>
          </a:xfrm>
        </p:spPr>
        <p:txBody>
          <a:bodyPr>
            <a:normAutofit fontScale="90000"/>
          </a:bodyPr>
          <a:lstStyle/>
          <a:p>
            <a:pPr algn="l">
              <a:spcBef>
                <a:spcPts val="0"/>
              </a:spcBef>
            </a:pPr>
            <a:r>
              <a:rPr lang="en-GB">
                <a:cs typeface="Calibri"/>
              </a:rPr>
              <a:t/>
            </a:r>
            <a:br>
              <a:rPr lang="en-GB">
                <a:cs typeface="Calibri"/>
              </a:rPr>
            </a:br>
            <a:r>
              <a:rPr lang="en-GB">
                <a:solidFill>
                  <a:srgbClr val="953734"/>
                </a:solidFill>
                <a:latin typeface="Frutiger LT Std 45 Light"/>
                <a:cs typeface="Calibri"/>
              </a:rPr>
              <a:t>Examples of local Advanced</a:t>
            </a:r>
          </a:p>
          <a:p>
            <a:pPr algn="l">
              <a:spcBef>
                <a:spcPts val="0"/>
              </a:spcBef>
            </a:pPr>
            <a:r>
              <a:rPr lang="en-GB">
                <a:solidFill>
                  <a:srgbClr val="953734"/>
                </a:solidFill>
                <a:latin typeface="Frutiger LT Std 45 Light"/>
                <a:cs typeface="Calibri"/>
              </a:rPr>
              <a:t>Apprenticeship job opportunities</a:t>
            </a:r>
          </a:p>
          <a:p>
            <a:endParaRPr lang="en-US">
              <a:cs typeface="Calibri"/>
            </a:endParaRPr>
          </a:p>
        </p:txBody>
      </p:sp>
      <p:sp>
        <p:nvSpPr>
          <p:cNvPr id="3" name="TextBox 2">
            <a:extLst>
              <a:ext uri="{FF2B5EF4-FFF2-40B4-BE49-F238E27FC236}">
                <a16:creationId xmlns:a16="http://schemas.microsoft.com/office/drawing/2014/main" id="{E6A2FA31-B640-4AF8-9A2B-DB98E2C7D82D}"/>
              </a:ext>
            </a:extLst>
          </p:cNvPr>
          <p:cNvSpPr txBox="1"/>
          <p:nvPr/>
        </p:nvSpPr>
        <p:spPr>
          <a:xfrm>
            <a:off x="545996" y="2019615"/>
            <a:ext cx="7910314" cy="6093976"/>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solidFill>
                  <a:srgbClr val="953734"/>
                </a:solidFill>
                <a:latin typeface="Frutiger LT Std 45 Light"/>
              </a:rPr>
              <a:t>Apprentice Business Administrator   £260 per week</a:t>
            </a:r>
            <a:endParaRPr lang="en-GB" sz="2000" b="1">
              <a:solidFill>
                <a:srgbClr val="953734"/>
              </a:solidFill>
              <a:latin typeface="Frutiger LT Std 45 Light"/>
              <a:cs typeface="Calibri"/>
            </a:endParaRPr>
          </a:p>
          <a:p>
            <a:pPr marL="342900" indent="-342900">
              <a:buChar char="•"/>
            </a:pPr>
            <a:r>
              <a:rPr lang="en-GB" sz="2000">
                <a:solidFill>
                  <a:srgbClr val="000000"/>
                </a:solidFill>
                <a:latin typeface="Frutiger LT Std 45 Light"/>
              </a:rPr>
              <a:t>Preparation of legal bundles</a:t>
            </a:r>
            <a:endParaRPr lang="en-GB" sz="2000">
              <a:solidFill>
                <a:srgbClr val="000000"/>
              </a:solidFill>
              <a:latin typeface="Frutiger LT Std 45 Light"/>
              <a:cs typeface="Calibri"/>
            </a:endParaRPr>
          </a:p>
          <a:p>
            <a:pPr marL="342900" indent="-342900">
              <a:buChar char="•"/>
            </a:pPr>
            <a:r>
              <a:rPr lang="en-GB" sz="2000">
                <a:solidFill>
                  <a:srgbClr val="000000"/>
                </a:solidFill>
                <a:latin typeface="Frutiger LT Std 45 Light"/>
              </a:rPr>
              <a:t>Dictation</a:t>
            </a:r>
            <a:endParaRPr lang="en-US" sz="2000">
              <a:solidFill>
                <a:srgbClr val="000000"/>
              </a:solidFill>
              <a:latin typeface="Frutiger LT Std 45 Light"/>
              <a:cs typeface="Calibri"/>
            </a:endParaRPr>
          </a:p>
          <a:p>
            <a:pPr marL="342900" indent="-342900">
              <a:buChar char="•"/>
            </a:pPr>
            <a:r>
              <a:rPr lang="en-GB" sz="2000">
                <a:solidFill>
                  <a:srgbClr val="000000"/>
                </a:solidFill>
                <a:latin typeface="Frutiger LT Std 45 Light"/>
              </a:rPr>
              <a:t>General office duties</a:t>
            </a:r>
            <a:endParaRPr lang="en-US" sz="2000">
              <a:solidFill>
                <a:srgbClr val="000000"/>
              </a:solidFill>
              <a:latin typeface="Frutiger LT Std 45 Light"/>
              <a:cs typeface="Calibri"/>
            </a:endParaRPr>
          </a:p>
          <a:p>
            <a:pPr marL="342900" indent="-342900">
              <a:buChar char="•"/>
            </a:pPr>
            <a:endParaRPr lang="en-GB" sz="2000">
              <a:solidFill>
                <a:srgbClr val="000000"/>
              </a:solidFill>
              <a:latin typeface="Frutiger LT Std 45 Light"/>
              <a:cs typeface="Calibri"/>
            </a:endParaRPr>
          </a:p>
          <a:p>
            <a:r>
              <a:rPr lang="en-GB" sz="2000" b="1">
                <a:solidFill>
                  <a:srgbClr val="953734"/>
                </a:solidFill>
                <a:latin typeface="Frutiger LT Std 45 Light"/>
                <a:cs typeface="Calibri"/>
              </a:rPr>
              <a:t>Apprentice Design Engineer     £200 per week</a:t>
            </a:r>
            <a:endParaRPr lang="en-US" sz="2000">
              <a:solidFill>
                <a:srgbClr val="953734"/>
              </a:solidFill>
              <a:latin typeface="Frutiger LT Std 45 Light"/>
              <a:cs typeface="Calibri"/>
            </a:endParaRPr>
          </a:p>
          <a:p>
            <a:pPr marL="342900" indent="-342900">
              <a:buFont typeface="Arial"/>
              <a:buChar char="•"/>
            </a:pPr>
            <a:r>
              <a:rPr lang="en-GB" sz="2000">
                <a:solidFill>
                  <a:srgbClr val="000000"/>
                </a:solidFill>
                <a:latin typeface="Frutiger LT Std 45 Light"/>
                <a:cs typeface="Calibri"/>
              </a:rPr>
              <a:t>Designing conveyors and other machinery</a:t>
            </a:r>
          </a:p>
          <a:p>
            <a:pPr marL="342900" indent="-342900">
              <a:buFont typeface="Arial"/>
              <a:buChar char="•"/>
            </a:pPr>
            <a:r>
              <a:rPr lang="en-GB" sz="2000">
                <a:solidFill>
                  <a:srgbClr val="000000"/>
                </a:solidFill>
                <a:latin typeface="Frutiger LT Std 45 Light"/>
                <a:cs typeface="Calibri"/>
              </a:rPr>
              <a:t>Using software including Inventor 3D and </a:t>
            </a:r>
            <a:r>
              <a:rPr lang="en-GB" sz="2000" err="1">
                <a:solidFill>
                  <a:srgbClr val="000000"/>
                </a:solidFill>
                <a:latin typeface="Frutiger LT Std 45 Light"/>
                <a:cs typeface="Calibri"/>
              </a:rPr>
              <a:t>Autocad</a:t>
            </a:r>
            <a:r>
              <a:rPr lang="en-GB" sz="2000">
                <a:solidFill>
                  <a:srgbClr val="000000"/>
                </a:solidFill>
                <a:latin typeface="Frutiger LT Std 45 Light"/>
                <a:cs typeface="Calibri"/>
              </a:rPr>
              <a:t> 2D</a:t>
            </a:r>
            <a:endParaRPr lang="en-US" sz="2000">
              <a:solidFill>
                <a:srgbClr val="000000"/>
              </a:solidFill>
              <a:latin typeface="Frutiger LT Std 45 Light"/>
              <a:cs typeface="Calibri"/>
            </a:endParaRPr>
          </a:p>
          <a:p>
            <a:pPr marL="342900" indent="-342900">
              <a:buFont typeface="Arial"/>
              <a:buChar char="•"/>
            </a:pPr>
            <a:r>
              <a:rPr lang="en-GB" sz="2000">
                <a:solidFill>
                  <a:srgbClr val="000000"/>
                </a:solidFill>
                <a:latin typeface="Frutiger LT Std 45 Light"/>
                <a:cs typeface="Calibri"/>
              </a:rPr>
              <a:t>Occasional site visits</a:t>
            </a:r>
            <a:endParaRPr lang="en-GB" sz="2000">
              <a:solidFill>
                <a:srgbClr val="000000"/>
              </a:solidFill>
              <a:cs typeface="Calibri"/>
            </a:endParaRPr>
          </a:p>
          <a:p>
            <a:pPr marL="342900" indent="-342900">
              <a:buFont typeface="Arial"/>
              <a:buChar char="•"/>
            </a:pPr>
            <a:endParaRPr lang="en-GB" sz="2000">
              <a:solidFill>
                <a:srgbClr val="000000"/>
              </a:solidFill>
              <a:latin typeface="Frutiger LT Std 45 Light"/>
              <a:cs typeface="Calibri"/>
            </a:endParaRPr>
          </a:p>
          <a:p>
            <a:r>
              <a:rPr lang="en-GB" sz="2000" b="1">
                <a:solidFill>
                  <a:srgbClr val="953734"/>
                </a:solidFill>
                <a:latin typeface="Frutiger LT Std 45 Light"/>
                <a:cs typeface="Calibri"/>
              </a:rPr>
              <a:t>Apprentice Teaching Assistant £136.90 per week</a:t>
            </a:r>
          </a:p>
          <a:p>
            <a:pPr marL="285750" indent="-285750">
              <a:buFont typeface="Arial"/>
              <a:buChar char="•"/>
            </a:pPr>
            <a:r>
              <a:rPr lang="en-GB" sz="2000">
                <a:solidFill>
                  <a:srgbClr val="000000"/>
                </a:solidFill>
                <a:latin typeface="Frutiger LT Std 45 Light"/>
                <a:cs typeface="Calibri"/>
              </a:rPr>
              <a:t>Listen to pupils reading in groups and one to one</a:t>
            </a:r>
          </a:p>
          <a:p>
            <a:pPr marL="285750" indent="-285750">
              <a:buFont typeface="Arial"/>
              <a:buChar char="•"/>
            </a:pPr>
            <a:r>
              <a:rPr lang="en-GB" sz="2000">
                <a:solidFill>
                  <a:srgbClr val="000000"/>
                </a:solidFill>
                <a:latin typeface="Frutiger LT Std 45 Light"/>
                <a:cs typeface="Calibri"/>
              </a:rPr>
              <a:t>To support Class teacher to plan, deliver  and evaluate learning activities</a:t>
            </a:r>
          </a:p>
          <a:p>
            <a:pPr marL="285750" indent="-285750">
              <a:buFont typeface="Arial"/>
              <a:buChar char="•"/>
            </a:pPr>
            <a:r>
              <a:rPr lang="en-GB" sz="2000">
                <a:solidFill>
                  <a:srgbClr val="000000"/>
                </a:solidFill>
                <a:latin typeface="Frutiger LT Std 45 Light"/>
                <a:cs typeface="Calibri"/>
              </a:rPr>
              <a:t>Attend meetings, training sessions and school trips. </a:t>
            </a:r>
          </a:p>
          <a:p>
            <a:pPr marL="285750" indent="-285750">
              <a:buFont typeface="Arial"/>
              <a:buChar char="•"/>
            </a:pPr>
            <a:endParaRPr lang="en-GB" sz="2000">
              <a:solidFill>
                <a:srgbClr val="000000"/>
              </a:solidFill>
              <a:latin typeface="Frutiger LT Std 45 Light"/>
              <a:cs typeface="Calibri"/>
            </a:endParaRPr>
          </a:p>
          <a:p>
            <a:endParaRPr lang="en-GB">
              <a:solidFill>
                <a:srgbClr val="000000"/>
              </a:solidFill>
              <a:latin typeface="Frutiger LT Std 45 Light"/>
              <a:cs typeface="Calibri"/>
            </a:endParaRPr>
          </a:p>
          <a:p>
            <a:pPr marL="285750" indent="-285750">
              <a:buFont typeface="Arial"/>
              <a:buChar char="•"/>
            </a:pPr>
            <a:endParaRPr lang="en-GB">
              <a:solidFill>
                <a:srgbClr val="000000"/>
              </a:solidFill>
              <a:latin typeface="Frutiger LT Std 45 Light"/>
              <a:cs typeface="Calibri"/>
            </a:endParaRPr>
          </a:p>
          <a:p>
            <a:pPr marL="342900" indent="-342900">
              <a:buFont typeface="Arial"/>
              <a:buChar char="•"/>
            </a:pPr>
            <a:endParaRPr lang="en-GB">
              <a:solidFill>
                <a:srgbClr val="000000"/>
              </a:solidFill>
              <a:latin typeface="Frutiger LT Std 45 Light"/>
              <a:cs typeface="Calibri"/>
            </a:endParaRPr>
          </a:p>
          <a:p>
            <a:endParaRPr lang="en-GB" b="1">
              <a:solidFill>
                <a:srgbClr val="C0504D"/>
              </a:solidFill>
              <a:latin typeface="Frutiger LT Std 45 Light"/>
              <a:cs typeface="Calibri"/>
            </a:endParaRPr>
          </a:p>
          <a:p>
            <a:pPr algn="ctr"/>
            <a:endParaRPr lang="en-US">
              <a:cs typeface="Calibri"/>
            </a:endParaRPr>
          </a:p>
        </p:txBody>
      </p:sp>
    </p:spTree>
    <p:extLst>
      <p:ext uri="{BB962C8B-B14F-4D97-AF65-F5344CB8AC3E}">
        <p14:creationId xmlns:p14="http://schemas.microsoft.com/office/powerpoint/2010/main" val="2516156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9" name="Straight Connector 8"/>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sp>
        <p:nvSpPr>
          <p:cNvPr id="18" name="Title 1"/>
          <p:cNvSpPr txBox="1">
            <a:spLocks/>
          </p:cNvSpPr>
          <p:nvPr/>
        </p:nvSpPr>
        <p:spPr>
          <a:xfrm>
            <a:off x="251519" y="676033"/>
            <a:ext cx="8602491" cy="562074"/>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4000">
                <a:solidFill>
                  <a:srgbClr val="57BEED"/>
                </a:solidFill>
                <a:latin typeface="Frutiger LT Std 45 Light" pitchFamily="34" charset="0"/>
                <a:cs typeface="Arial" panose="020B0604020202020204" pitchFamily="34" charset="0"/>
              </a:rPr>
              <a:t/>
            </a:r>
            <a:br>
              <a:rPr lang="en-GB" altLang="en-US" sz="4000">
                <a:solidFill>
                  <a:srgbClr val="57BEED"/>
                </a:solidFill>
                <a:latin typeface="Frutiger LT Std 45 Light" pitchFamily="34" charset="0"/>
                <a:cs typeface="Arial" panose="020B0604020202020204" pitchFamily="34" charset="0"/>
              </a:rPr>
            </a:br>
            <a:endParaRPr lang="en-GB" altLang="en-US" sz="3600">
              <a:solidFill>
                <a:srgbClr val="57BEED"/>
              </a:solidFill>
              <a:latin typeface="Arial" panose="020B0604020202020204" pitchFamily="34" charset="0"/>
            </a:endParaRPr>
          </a:p>
        </p:txBody>
      </p:sp>
      <p:sp>
        <p:nvSpPr>
          <p:cNvPr id="23" name="TextBox 22"/>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pic>
        <p:nvPicPr>
          <p:cNvPr id="13" name="Picture 12" descr="Letterhead_grou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21898" y="5507225"/>
            <a:ext cx="931175" cy="1279192"/>
          </a:xfrm>
          <a:prstGeom prst="rect">
            <a:avLst/>
          </a:prstGeom>
        </p:spPr>
      </p:pic>
      <p:sp>
        <p:nvSpPr>
          <p:cNvPr id="4" name="Rectangle 3"/>
          <p:cNvSpPr/>
          <p:nvPr/>
        </p:nvSpPr>
        <p:spPr>
          <a:xfrm>
            <a:off x="352735" y="642134"/>
            <a:ext cx="8438529" cy="769441"/>
          </a:xfrm>
          <a:prstGeom prst="rect">
            <a:avLst/>
          </a:prstGeom>
        </p:spPr>
        <p:txBody>
          <a:bodyPr wrap="none">
            <a:spAutoFit/>
          </a:bodyPr>
          <a:lstStyle/>
          <a:p>
            <a:r>
              <a:rPr lang="en-GB" altLang="en-US" sz="4400">
                <a:solidFill>
                  <a:srgbClr val="990000"/>
                </a:solidFill>
                <a:latin typeface="Frutiger LT Std 45 Light" pitchFamily="34" charset="0"/>
                <a:cs typeface="Arial" panose="020B0604020202020204" pitchFamily="34" charset="0"/>
              </a:rPr>
              <a:t>6</a:t>
            </a:r>
            <a:r>
              <a:rPr lang="en-GB" altLang="en-US" sz="4400" baseline="30000">
                <a:solidFill>
                  <a:srgbClr val="990000"/>
                </a:solidFill>
                <a:latin typeface="Frutiger LT Std 45 Light" pitchFamily="34" charset="0"/>
                <a:cs typeface="Arial" panose="020B0604020202020204" pitchFamily="34" charset="0"/>
              </a:rPr>
              <a:t>th</a:t>
            </a:r>
            <a:r>
              <a:rPr lang="en-GB" altLang="en-US" sz="4400">
                <a:solidFill>
                  <a:srgbClr val="990000"/>
                </a:solidFill>
                <a:latin typeface="Frutiger LT Std 45 Light" pitchFamily="34" charset="0"/>
                <a:cs typeface="Arial" panose="020B0604020202020204" pitchFamily="34" charset="0"/>
              </a:rPr>
              <a:t> Form and College Open Days</a:t>
            </a:r>
            <a:endParaRPr lang="en-GB" sz="4400">
              <a:solidFill>
                <a:srgbClr val="990000"/>
              </a:solidFill>
            </a:endParaRPr>
          </a:p>
        </p:txBody>
      </p:sp>
      <p:sp>
        <p:nvSpPr>
          <p:cNvPr id="5" name="Rectangle 4"/>
          <p:cNvSpPr/>
          <p:nvPr/>
        </p:nvSpPr>
        <p:spPr>
          <a:xfrm>
            <a:off x="443136" y="5061637"/>
            <a:ext cx="8219256" cy="707886"/>
          </a:xfrm>
          <a:prstGeom prst="rect">
            <a:avLst/>
          </a:prstGeom>
        </p:spPr>
        <p:txBody>
          <a:bodyPr wrap="square" anchor="t">
            <a:spAutoFit/>
          </a:bodyPr>
          <a:lstStyle/>
          <a:p>
            <a:pPr algn="ctr">
              <a:spcBef>
                <a:spcPct val="0"/>
              </a:spcBef>
            </a:pPr>
            <a:endParaRPr lang="en-GB" altLang="en-US" sz="2000" b="1">
              <a:solidFill>
                <a:srgbClr val="990000"/>
              </a:solidFill>
              <a:latin typeface="Arial" panose="020B0604020202020204" pitchFamily="34" charset="0"/>
            </a:endParaRPr>
          </a:p>
          <a:p>
            <a:pPr>
              <a:spcBef>
                <a:spcPct val="0"/>
              </a:spcBef>
            </a:pPr>
            <a:endParaRPr lang="en-GB" altLang="en-US" sz="2000" b="1">
              <a:solidFill>
                <a:srgbClr val="990000"/>
              </a:solidFill>
              <a:latin typeface="Arial" panose="020B0604020202020204" pitchFamily="34" charset="0"/>
            </a:endParaRPr>
          </a:p>
        </p:txBody>
      </p:sp>
      <p:sp>
        <p:nvSpPr>
          <p:cNvPr id="6" name="Rectangle 5"/>
          <p:cNvSpPr/>
          <p:nvPr/>
        </p:nvSpPr>
        <p:spPr>
          <a:xfrm>
            <a:off x="4946029" y="5342637"/>
            <a:ext cx="184731" cy="400110"/>
          </a:xfrm>
          <a:prstGeom prst="rect">
            <a:avLst/>
          </a:prstGeom>
        </p:spPr>
        <p:txBody>
          <a:bodyPr wrap="none" anchor="t">
            <a:spAutoFit/>
          </a:bodyPr>
          <a:lstStyle/>
          <a:p>
            <a:pPr>
              <a:spcBef>
                <a:spcPct val="0"/>
              </a:spcBef>
            </a:pPr>
            <a:endParaRPr lang="en-GB" altLang="en-US" sz="2000" b="1">
              <a:solidFill>
                <a:srgbClr val="990000"/>
              </a:solidFill>
              <a:latin typeface="Arial" panose="020B0604020202020204" pitchFamily="34" charset="0"/>
            </a:endParaRPr>
          </a:p>
        </p:txBody>
      </p:sp>
      <p:sp>
        <p:nvSpPr>
          <p:cNvPr id="3" name="Title 2">
            <a:extLst>
              <a:ext uri="{FF2B5EF4-FFF2-40B4-BE49-F238E27FC236}">
                <a16:creationId xmlns:a16="http://schemas.microsoft.com/office/drawing/2014/main" id="{55C81105-97CF-49CC-B05F-34F9395C4B3E}"/>
              </a:ext>
            </a:extLst>
          </p:cNvPr>
          <p:cNvSpPr>
            <a:spLocks noGrp="1"/>
          </p:cNvSpPr>
          <p:nvPr>
            <p:ph type="title"/>
          </p:nvPr>
        </p:nvSpPr>
        <p:spPr/>
        <p:txBody>
          <a:bodyPr>
            <a:normAutofit fontScale="90000"/>
          </a:bodyPr>
          <a:lstStyle/>
          <a:p>
            <a:r>
              <a:rPr lang="en-US" dirty="0" smtClean="0"/>
              <a:t/>
            </a:r>
            <a:br>
              <a:rPr lang="en-US" dirty="0" smtClean="0"/>
            </a:br>
            <a:r>
              <a:rPr lang="en-US" dirty="0"/>
              <a:t/>
            </a:r>
            <a:br>
              <a:rPr lang="en-US" dirty="0"/>
            </a:br>
            <a:endParaRPr lang="en-US" dirty="0"/>
          </a:p>
        </p:txBody>
      </p:sp>
      <p:sp>
        <p:nvSpPr>
          <p:cNvPr id="7" name="TextBox 6">
            <a:extLst>
              <a:ext uri="{FF2B5EF4-FFF2-40B4-BE49-F238E27FC236}">
                <a16:creationId xmlns:a16="http://schemas.microsoft.com/office/drawing/2014/main" id="{60996E01-F47E-4EB6-B574-E9505900B385}"/>
              </a:ext>
            </a:extLst>
          </p:cNvPr>
          <p:cNvSpPr txBox="1"/>
          <p:nvPr/>
        </p:nvSpPr>
        <p:spPr>
          <a:xfrm>
            <a:off x="583781" y="1783458"/>
            <a:ext cx="8080348" cy="236988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b="1" dirty="0">
                <a:solidFill>
                  <a:srgbClr val="953734"/>
                </a:solidFill>
                <a:latin typeface="Frutiger LT Std 45 Light"/>
              </a:rPr>
              <a:t>SIXTH FORM</a:t>
            </a:r>
            <a:r>
              <a:rPr lang="en-GB" sz="3200" dirty="0">
                <a:latin typeface="Frutiger LT Std 45 Light"/>
              </a:rPr>
              <a:t>   </a:t>
            </a:r>
            <a:r>
              <a:rPr lang="en-GB" b="1" dirty="0"/>
              <a:t>     </a:t>
            </a:r>
            <a:r>
              <a:rPr lang="en-US" dirty="0"/>
              <a:t> </a:t>
            </a:r>
            <a:r>
              <a:rPr lang="en-US" dirty="0">
                <a:cs typeface="Calibri"/>
              </a:rPr>
              <a:t/>
            </a:r>
            <a:br>
              <a:rPr lang="en-US" dirty="0">
                <a:cs typeface="Calibri"/>
              </a:rPr>
            </a:br>
            <a:r>
              <a:rPr lang="en-GB" sz="2000" dirty="0">
                <a:latin typeface="Frutiger LT Std 45 Light"/>
              </a:rPr>
              <a:t>Check Open Evenings </a:t>
            </a:r>
            <a:r>
              <a:rPr lang="en-GB" sz="2000" dirty="0" smtClean="0">
                <a:latin typeface="Frutiger LT Std 45 Light"/>
              </a:rPr>
              <a:t>with</a:t>
            </a:r>
            <a:r>
              <a:rPr lang="en-GB" sz="2000" dirty="0">
                <a:latin typeface="Frutiger LT Std 45 Light"/>
              </a:rPr>
              <a:t> individual schools via their websites        </a:t>
            </a:r>
            <a:r>
              <a:rPr lang="en-US" sz="2000" dirty="0">
                <a:latin typeface="Frutiger LT Std 45 Light"/>
              </a:rPr>
              <a:t> </a:t>
            </a:r>
            <a:r>
              <a:rPr lang="en-US" sz="2000" dirty="0">
                <a:latin typeface="Frutiger LT Std 45 Light"/>
                <a:cs typeface="Calibri"/>
              </a:rPr>
              <a:t/>
            </a:r>
            <a:br>
              <a:rPr lang="en-US" sz="2000" dirty="0">
                <a:latin typeface="Frutiger LT Std 45 Light"/>
                <a:cs typeface="Calibri"/>
              </a:rPr>
            </a:br>
            <a:r>
              <a:rPr lang="en-US" sz="2000" dirty="0">
                <a:latin typeface="Frutiger LT Std 45 Light"/>
              </a:rPr>
              <a:t> </a:t>
            </a:r>
            <a:r>
              <a:rPr lang="en-GB" sz="2000" dirty="0">
                <a:latin typeface="Frutiger LT Std 45 Light"/>
              </a:rPr>
              <a:t>Speak to teachers about studying their level 3</a:t>
            </a:r>
            <a:r>
              <a:rPr lang="en-US" sz="2000" dirty="0">
                <a:latin typeface="Frutiger LT Std 45 Light"/>
              </a:rPr>
              <a:t> subjects </a:t>
            </a:r>
            <a:endParaRPr lang="en-US" sz="2000" dirty="0" smtClean="0">
              <a:latin typeface="Frutiger LT Std 45 Light"/>
            </a:endParaRPr>
          </a:p>
          <a:p>
            <a:pPr algn="ctr"/>
            <a:r>
              <a:rPr lang="en-US" sz="2000" dirty="0" smtClean="0">
                <a:latin typeface="Frutiger LT Std 45 Light"/>
                <a:cs typeface="Calibri"/>
              </a:rPr>
              <a:t>You can apply to more than one 6</a:t>
            </a:r>
            <a:r>
              <a:rPr lang="en-US" sz="2000" baseline="30000" dirty="0" smtClean="0">
                <a:latin typeface="Frutiger LT Std 45 Light"/>
                <a:cs typeface="Calibri"/>
              </a:rPr>
              <a:t>th</a:t>
            </a:r>
            <a:r>
              <a:rPr lang="en-US" sz="2000" dirty="0" smtClean="0">
                <a:latin typeface="Frutiger LT Std 45 Light"/>
                <a:cs typeface="Calibri"/>
              </a:rPr>
              <a:t> form and/or college</a:t>
            </a:r>
            <a:endParaRPr lang="en-US" dirty="0">
              <a:cs typeface="Calibri"/>
            </a:endParaRPr>
          </a:p>
          <a:p>
            <a:pPr algn="ctr"/>
            <a:r>
              <a:rPr lang="en-GB" sz="2000" b="1" dirty="0" smtClean="0">
                <a:solidFill>
                  <a:srgbClr val="953734"/>
                </a:solidFill>
                <a:latin typeface="Frutiger LT Std 45 Light"/>
              </a:rPr>
              <a:t>** During </a:t>
            </a:r>
            <a:r>
              <a:rPr lang="en-GB" sz="2000" b="1" dirty="0" err="1" smtClean="0">
                <a:solidFill>
                  <a:srgbClr val="953734"/>
                </a:solidFill>
                <a:latin typeface="Frutiger LT Std 45 Light"/>
              </a:rPr>
              <a:t>Covid</a:t>
            </a:r>
            <a:r>
              <a:rPr lang="en-GB" sz="2000" b="1" dirty="0" smtClean="0">
                <a:solidFill>
                  <a:srgbClr val="953734"/>
                </a:solidFill>
                <a:latin typeface="Frutiger LT Std 45 Light"/>
              </a:rPr>
              <a:t> many of these will be online **</a:t>
            </a:r>
            <a:endParaRPr lang="en-US" sz="2000" dirty="0">
              <a:solidFill>
                <a:srgbClr val="953734"/>
              </a:solidFill>
              <a:latin typeface="Frutiger LT Std 45 Light"/>
            </a:endParaRPr>
          </a:p>
          <a:p>
            <a:pPr algn="ctr"/>
            <a:endParaRPr lang="en-US" dirty="0">
              <a:solidFill>
                <a:srgbClr val="953734"/>
              </a:solidFill>
              <a:cs typeface="Calibri"/>
            </a:endParaRPr>
          </a:p>
          <a:p>
            <a:pPr algn="ctr"/>
            <a:endParaRPr lang="en-US" dirty="0">
              <a:cs typeface="Calibri"/>
            </a:endParaRPr>
          </a:p>
        </p:txBody>
      </p:sp>
      <p:sp>
        <p:nvSpPr>
          <p:cNvPr id="10" name="TextBox 9">
            <a:extLst>
              <a:ext uri="{FF2B5EF4-FFF2-40B4-BE49-F238E27FC236}">
                <a16:creationId xmlns:a16="http://schemas.microsoft.com/office/drawing/2014/main" id="{B5AE10FA-D20F-4B7B-9EAD-A4368EB93DBC}"/>
              </a:ext>
            </a:extLst>
          </p:cNvPr>
          <p:cNvSpPr txBox="1"/>
          <p:nvPr/>
        </p:nvSpPr>
        <p:spPr>
          <a:xfrm>
            <a:off x="612121" y="3842749"/>
            <a:ext cx="7938652" cy="3139321"/>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b="1" dirty="0">
                <a:solidFill>
                  <a:srgbClr val="953734"/>
                </a:solidFill>
                <a:latin typeface="Frutiger LT Std 45 Light"/>
                <a:cs typeface="Calibri"/>
              </a:rPr>
              <a:t>COLLEGE</a:t>
            </a:r>
            <a:r>
              <a:rPr lang="en-US" sz="4400" dirty="0">
                <a:latin typeface="Frutiger LT Std 45 Light"/>
                <a:cs typeface="Calibri"/>
              </a:rPr>
              <a:t> </a:t>
            </a:r>
            <a:br>
              <a:rPr lang="en-US" sz="4400" dirty="0">
                <a:latin typeface="Frutiger LT Std 45 Light"/>
                <a:cs typeface="Calibri"/>
              </a:rPr>
            </a:br>
            <a:r>
              <a:rPr lang="en-US" dirty="0">
                <a:cs typeface="Calibri"/>
              </a:rPr>
              <a:t> </a:t>
            </a:r>
            <a:r>
              <a:rPr lang="en-GB" dirty="0">
                <a:cs typeface="Calibri"/>
              </a:rPr>
              <a:t>  </a:t>
            </a:r>
            <a:r>
              <a:rPr lang="en-GB" sz="2000" dirty="0">
                <a:cs typeface="Calibri"/>
              </a:rPr>
              <a:t>O</a:t>
            </a:r>
            <a:r>
              <a:rPr lang="en-GB" sz="2000" dirty="0" smtClean="0">
                <a:cs typeface="Calibri"/>
              </a:rPr>
              <a:t>pen </a:t>
            </a:r>
            <a:r>
              <a:rPr lang="en-GB" sz="2000" dirty="0">
                <a:cs typeface="Calibri"/>
              </a:rPr>
              <a:t>days </a:t>
            </a:r>
            <a:r>
              <a:rPr lang="en-GB" sz="2000" dirty="0" smtClean="0">
                <a:cs typeface="Calibri"/>
              </a:rPr>
              <a:t>have started and are ongoing</a:t>
            </a:r>
            <a:r>
              <a:rPr lang="en-GB" sz="2000" dirty="0">
                <a:cs typeface="Calibri"/>
              </a:rPr>
              <a:t> </a:t>
            </a:r>
            <a:br>
              <a:rPr lang="en-GB" sz="2000" dirty="0">
                <a:cs typeface="Calibri"/>
              </a:rPr>
            </a:br>
            <a:r>
              <a:rPr lang="en-GB" sz="2000" dirty="0">
                <a:cs typeface="Calibri"/>
              </a:rPr>
              <a:t> throughout the year </a:t>
            </a:r>
            <a:endParaRPr lang="en-US" sz="2000" dirty="0">
              <a:cs typeface="Calibri"/>
            </a:endParaRPr>
          </a:p>
          <a:p>
            <a:pPr algn="ctr"/>
            <a:r>
              <a:rPr lang="en-GB" sz="2000" dirty="0">
                <a:cs typeface="Calibri"/>
              </a:rPr>
              <a:t>It is important to apply to college by </a:t>
            </a:r>
            <a:r>
              <a:rPr lang="en-GB" sz="2000" dirty="0" smtClean="0">
                <a:cs typeface="Calibri"/>
              </a:rPr>
              <a:t>Christmas if possible</a:t>
            </a:r>
          </a:p>
          <a:p>
            <a:pPr algn="ctr"/>
            <a:r>
              <a:rPr lang="en-GB" sz="2000" dirty="0" smtClean="0">
                <a:cs typeface="Calibri"/>
              </a:rPr>
              <a:t>You can apply to more than one course and more than one college</a:t>
            </a:r>
            <a:r>
              <a:rPr lang="en-GB" sz="2000" dirty="0">
                <a:cs typeface="Calibri"/>
              </a:rPr>
              <a:t/>
            </a:r>
            <a:br>
              <a:rPr lang="en-GB" sz="2000" dirty="0">
                <a:cs typeface="Calibri"/>
              </a:rPr>
            </a:br>
            <a:r>
              <a:rPr lang="en-GB" sz="2000" dirty="0">
                <a:cs typeface="Calibri"/>
              </a:rPr>
              <a:t> </a:t>
            </a:r>
            <a:r>
              <a:rPr lang="en-GB" sz="2000" b="1" dirty="0" smtClean="0">
                <a:solidFill>
                  <a:srgbClr val="953734"/>
                </a:solidFill>
                <a:cs typeface="Calibri"/>
              </a:rPr>
              <a:t>** During </a:t>
            </a:r>
            <a:r>
              <a:rPr lang="en-GB" sz="2000" b="1" dirty="0" err="1" smtClean="0">
                <a:solidFill>
                  <a:srgbClr val="953734"/>
                </a:solidFill>
                <a:cs typeface="Calibri"/>
              </a:rPr>
              <a:t>Covid</a:t>
            </a:r>
            <a:r>
              <a:rPr lang="en-GB" sz="2000" b="1" dirty="0" smtClean="0">
                <a:solidFill>
                  <a:srgbClr val="953734"/>
                </a:solidFill>
                <a:cs typeface="Calibri"/>
              </a:rPr>
              <a:t> many of these will be online **</a:t>
            </a:r>
            <a:endParaRPr lang="en-US" sz="2000" dirty="0">
              <a:solidFill>
                <a:srgbClr val="953734"/>
              </a:solidFill>
              <a:cs typeface="Calibri"/>
            </a:endParaRPr>
          </a:p>
          <a:p>
            <a:pPr algn="ctr"/>
            <a:r>
              <a:rPr lang="en-US" dirty="0">
                <a:ea typeface="+mn-lt"/>
                <a:cs typeface="+mn-lt"/>
              </a:rPr>
              <a:t/>
            </a:r>
            <a:br>
              <a:rPr lang="en-US" dirty="0">
                <a:ea typeface="+mn-lt"/>
                <a:cs typeface="+mn-lt"/>
              </a:rPr>
            </a:br>
            <a:r>
              <a:rPr lang="en-US" dirty="0">
                <a:ea typeface="+mn-lt"/>
                <a:cs typeface="+mn-lt"/>
              </a:rPr>
              <a:t/>
            </a:r>
            <a:br>
              <a:rPr lang="en-US" dirty="0">
                <a:ea typeface="+mn-lt"/>
                <a:cs typeface="+mn-lt"/>
              </a:rPr>
            </a:br>
            <a:endParaRPr lang="en-US" dirty="0"/>
          </a:p>
        </p:txBody>
      </p:sp>
    </p:spTree>
    <p:extLst>
      <p:ext uri="{BB962C8B-B14F-4D97-AF65-F5344CB8AC3E}">
        <p14:creationId xmlns:p14="http://schemas.microsoft.com/office/powerpoint/2010/main" val="3685792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9" name="Straight Connector 8"/>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sp>
        <p:nvSpPr>
          <p:cNvPr id="18" name="Title 1"/>
          <p:cNvSpPr txBox="1">
            <a:spLocks/>
          </p:cNvSpPr>
          <p:nvPr/>
        </p:nvSpPr>
        <p:spPr>
          <a:xfrm>
            <a:off x="251519" y="442512"/>
            <a:ext cx="8602491" cy="562074"/>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4000">
                <a:solidFill>
                  <a:srgbClr val="57BEED"/>
                </a:solidFill>
                <a:latin typeface="Frutiger LT Std 45 Light" pitchFamily="34" charset="0"/>
                <a:cs typeface="Arial" panose="020B0604020202020204" pitchFamily="34" charset="0"/>
              </a:rPr>
              <a:t/>
            </a:r>
            <a:br>
              <a:rPr lang="en-GB" altLang="en-US" sz="4000">
                <a:solidFill>
                  <a:srgbClr val="57BEED"/>
                </a:solidFill>
                <a:latin typeface="Frutiger LT Std 45 Light" pitchFamily="34" charset="0"/>
                <a:cs typeface="Arial" panose="020B0604020202020204" pitchFamily="34" charset="0"/>
              </a:rPr>
            </a:br>
            <a:endParaRPr lang="en-GB" altLang="en-US" sz="3600">
              <a:solidFill>
                <a:srgbClr val="57BEED"/>
              </a:solidFill>
              <a:latin typeface="Arial" panose="020B0604020202020204" pitchFamily="34" charset="0"/>
            </a:endParaRPr>
          </a:p>
        </p:txBody>
      </p:sp>
      <p:sp>
        <p:nvSpPr>
          <p:cNvPr id="23" name="TextBox 22"/>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pic>
        <p:nvPicPr>
          <p:cNvPr id="13" name="Picture 12" descr="Letterhead_grou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22836" y="5202768"/>
            <a:ext cx="931175" cy="1279192"/>
          </a:xfrm>
          <a:prstGeom prst="rect">
            <a:avLst/>
          </a:prstGeom>
        </p:spPr>
      </p:pic>
      <p:sp>
        <p:nvSpPr>
          <p:cNvPr id="3" name="Rectangle 2"/>
          <p:cNvSpPr/>
          <p:nvPr/>
        </p:nvSpPr>
        <p:spPr>
          <a:xfrm>
            <a:off x="99455" y="839396"/>
            <a:ext cx="8456715" cy="1723549"/>
          </a:xfrm>
          <a:prstGeom prst="rect">
            <a:avLst/>
          </a:prstGeom>
        </p:spPr>
        <p:txBody>
          <a:bodyPr wrap="square">
            <a:spAutoFit/>
          </a:bodyPr>
          <a:lstStyle/>
          <a:p>
            <a:pPr algn="ctr">
              <a:spcBef>
                <a:spcPct val="0"/>
              </a:spcBef>
            </a:pPr>
            <a:r>
              <a:rPr lang="en-GB" altLang="en-US" sz="2800" b="1">
                <a:solidFill>
                  <a:srgbClr val="990000"/>
                </a:solidFill>
                <a:latin typeface="Frutiger LT Std 45 Light"/>
              </a:rPr>
              <a:t>National Apprenticeship website</a:t>
            </a:r>
          </a:p>
          <a:p>
            <a:pPr algn="ctr">
              <a:spcBef>
                <a:spcPct val="0"/>
              </a:spcBef>
            </a:pPr>
            <a:endParaRPr lang="en-GB" altLang="en-US" sz="2800" b="1">
              <a:solidFill>
                <a:srgbClr val="990000"/>
              </a:solidFill>
              <a:latin typeface="Frutiger LT Std 45 Light"/>
            </a:endParaRPr>
          </a:p>
          <a:p>
            <a:pPr algn="ctr">
              <a:spcBef>
                <a:spcPct val="0"/>
              </a:spcBef>
            </a:pPr>
            <a:r>
              <a:rPr lang="en-GB" altLang="en-US" sz="2800" b="1">
                <a:solidFill>
                  <a:srgbClr val="990000"/>
                </a:solidFill>
                <a:latin typeface="Frutiger LT Std 45 Light"/>
              </a:rPr>
              <a:t>     www.findapprenticeship.service.gov.uk</a:t>
            </a:r>
          </a:p>
          <a:p>
            <a:pPr>
              <a:spcBef>
                <a:spcPct val="0"/>
              </a:spcBef>
            </a:pPr>
            <a:endParaRPr lang="en-GB" altLang="en-US" sz="2200" b="1">
              <a:solidFill>
                <a:srgbClr val="990000"/>
              </a:solidFill>
              <a:latin typeface="Frutiger LT Std 45 Light"/>
            </a:endParaRPr>
          </a:p>
        </p:txBody>
      </p:sp>
      <p:sp>
        <p:nvSpPr>
          <p:cNvPr id="5" name="TextBox 4"/>
          <p:cNvSpPr txBox="1"/>
          <p:nvPr/>
        </p:nvSpPr>
        <p:spPr>
          <a:xfrm>
            <a:off x="511387" y="5476183"/>
            <a:ext cx="7632849" cy="830997"/>
          </a:xfrm>
          <a:prstGeom prst="rect">
            <a:avLst/>
          </a:prstGeom>
          <a:noFill/>
        </p:spPr>
        <p:txBody>
          <a:bodyPr wrap="square" rtlCol="0">
            <a:spAutoFit/>
          </a:bodyPr>
          <a:lstStyle/>
          <a:p>
            <a:pPr algn="ctr"/>
            <a:r>
              <a:rPr lang="en-GB" sz="2400" b="1" dirty="0" smtClean="0">
                <a:solidFill>
                  <a:srgbClr val="990000"/>
                </a:solidFill>
                <a:latin typeface="Frutiger LT Std 45 Light"/>
              </a:rPr>
              <a:t>If you want an apprenticeship route start </a:t>
            </a:r>
          </a:p>
          <a:p>
            <a:pPr algn="ctr"/>
            <a:r>
              <a:rPr lang="en-GB" sz="2400" b="1" dirty="0" smtClean="0">
                <a:solidFill>
                  <a:srgbClr val="990000"/>
                </a:solidFill>
                <a:latin typeface="Frutiger LT Std 45 Light"/>
              </a:rPr>
              <a:t>building on your employability skills</a:t>
            </a:r>
            <a:r>
              <a:rPr lang="en-GB" sz="2400" b="1" dirty="0">
                <a:solidFill>
                  <a:srgbClr val="990000"/>
                </a:solidFill>
                <a:latin typeface="Frutiger LT Std 45 Light"/>
              </a:rPr>
              <a:t> </a:t>
            </a:r>
            <a:r>
              <a:rPr lang="en-GB" sz="2400" b="1" dirty="0" smtClean="0">
                <a:solidFill>
                  <a:srgbClr val="990000"/>
                </a:solidFill>
                <a:latin typeface="Frutiger LT Std 45 Light"/>
              </a:rPr>
              <a:t>now</a:t>
            </a:r>
            <a:endParaRPr lang="en-GB" sz="2400" b="1" dirty="0">
              <a:solidFill>
                <a:srgbClr val="990000"/>
              </a:solidFill>
              <a:latin typeface="Frutiger LT Std 45 Light"/>
            </a:endParaRPr>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36900" y="2461666"/>
            <a:ext cx="6270195" cy="3014517"/>
          </a:xfrm>
          <a:prstGeom prst="rect">
            <a:avLst/>
          </a:prstGeom>
        </p:spPr>
      </p:pic>
    </p:spTree>
    <p:extLst>
      <p:ext uri="{BB962C8B-B14F-4D97-AF65-F5344CB8AC3E}">
        <p14:creationId xmlns:p14="http://schemas.microsoft.com/office/powerpoint/2010/main" val="35792265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3928" y="188640"/>
            <a:ext cx="1296144" cy="179616"/>
          </a:xfrm>
          <a:prstGeom prst="rect">
            <a:avLst/>
          </a:prstGeom>
        </p:spPr>
      </p:pic>
      <p:cxnSp>
        <p:nvCxnSpPr>
          <p:cNvPr id="9" name="Straight Connector 8"/>
          <p:cNvCxnSpPr/>
          <p:nvPr/>
        </p:nvCxnSpPr>
        <p:spPr>
          <a:xfrm>
            <a:off x="3923928" y="404664"/>
            <a:ext cx="5220072" cy="0"/>
          </a:xfrm>
          <a:prstGeom prst="line">
            <a:avLst/>
          </a:prstGeom>
          <a:ln w="12700">
            <a:solidFill>
              <a:srgbClr val="990000"/>
            </a:solidFill>
          </a:ln>
        </p:spPr>
        <p:style>
          <a:lnRef idx="1">
            <a:schemeClr val="accent1"/>
          </a:lnRef>
          <a:fillRef idx="0">
            <a:schemeClr val="accent1"/>
          </a:fillRef>
          <a:effectRef idx="0">
            <a:schemeClr val="accent1"/>
          </a:effectRef>
          <a:fontRef idx="minor">
            <a:schemeClr val="tx1"/>
          </a:fontRef>
        </p:style>
      </p:cxnSp>
      <p:sp>
        <p:nvSpPr>
          <p:cNvPr id="18" name="Title 1"/>
          <p:cNvSpPr txBox="1">
            <a:spLocks/>
          </p:cNvSpPr>
          <p:nvPr/>
        </p:nvSpPr>
        <p:spPr>
          <a:xfrm>
            <a:off x="251519" y="442512"/>
            <a:ext cx="8602491" cy="562074"/>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4000">
                <a:solidFill>
                  <a:srgbClr val="57BEED"/>
                </a:solidFill>
                <a:latin typeface="Frutiger LT Std 45 Light" pitchFamily="34" charset="0"/>
                <a:cs typeface="Arial" panose="020B0604020202020204" pitchFamily="34" charset="0"/>
              </a:rPr>
              <a:t/>
            </a:r>
            <a:br>
              <a:rPr lang="en-GB" altLang="en-US" sz="4000">
                <a:solidFill>
                  <a:srgbClr val="57BEED"/>
                </a:solidFill>
                <a:latin typeface="Frutiger LT Std 45 Light" pitchFamily="34" charset="0"/>
                <a:cs typeface="Arial" panose="020B0604020202020204" pitchFamily="34" charset="0"/>
              </a:rPr>
            </a:br>
            <a:endParaRPr lang="en-GB" altLang="en-US" sz="3600">
              <a:solidFill>
                <a:srgbClr val="57BEED"/>
              </a:solidFill>
              <a:latin typeface="Arial" panose="020B0604020202020204" pitchFamily="34" charset="0"/>
            </a:endParaRPr>
          </a:p>
        </p:txBody>
      </p:sp>
      <p:sp>
        <p:nvSpPr>
          <p:cNvPr id="23" name="TextBox 22"/>
          <p:cNvSpPr txBox="1"/>
          <p:nvPr/>
        </p:nvSpPr>
        <p:spPr>
          <a:xfrm>
            <a:off x="84039" y="6490698"/>
            <a:ext cx="2031325" cy="307777"/>
          </a:xfrm>
          <a:prstGeom prst="rect">
            <a:avLst/>
          </a:prstGeom>
          <a:noFill/>
        </p:spPr>
        <p:txBody>
          <a:bodyPr wrap="none" rtlCol="0">
            <a:spAutoFit/>
          </a:bodyPr>
          <a:lstStyle/>
          <a:p>
            <a:r>
              <a:rPr lang="en-US" sz="1400" b="1" err="1">
                <a:solidFill>
                  <a:srgbClr val="990000"/>
                </a:solidFill>
                <a:latin typeface="Arial"/>
                <a:cs typeface="Arial"/>
              </a:rPr>
              <a:t>www.prospects.co.uk</a:t>
            </a:r>
            <a:endParaRPr lang="en-US" sz="1400" b="1">
              <a:solidFill>
                <a:srgbClr val="990000"/>
              </a:solidFill>
              <a:latin typeface="Arial"/>
              <a:cs typeface="Arial"/>
            </a:endParaRPr>
          </a:p>
        </p:txBody>
      </p:sp>
      <p:pic>
        <p:nvPicPr>
          <p:cNvPr id="13" name="Picture 12" descr="Letterhead_group.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40814" y="5306290"/>
            <a:ext cx="931175" cy="1279192"/>
          </a:xfrm>
          <a:prstGeom prst="rect">
            <a:avLst/>
          </a:prstGeom>
        </p:spPr>
      </p:pic>
      <p:sp>
        <p:nvSpPr>
          <p:cNvPr id="4" name="Rectangle 3"/>
          <p:cNvSpPr/>
          <p:nvPr/>
        </p:nvSpPr>
        <p:spPr>
          <a:xfrm>
            <a:off x="251519" y="657712"/>
            <a:ext cx="3510898" cy="769441"/>
          </a:xfrm>
          <a:prstGeom prst="rect">
            <a:avLst/>
          </a:prstGeom>
        </p:spPr>
        <p:txBody>
          <a:bodyPr wrap="none">
            <a:spAutoFit/>
          </a:bodyPr>
          <a:lstStyle/>
          <a:p>
            <a:r>
              <a:rPr lang="en-GB" altLang="en-US" sz="4400" dirty="0" smtClean="0">
                <a:solidFill>
                  <a:srgbClr val="990000"/>
                </a:solidFill>
                <a:latin typeface="Frutiger LT Std 45 Light" pitchFamily="34" charset="0"/>
              </a:rPr>
              <a:t>Next Steps…</a:t>
            </a:r>
            <a:endParaRPr lang="en-GB" sz="4400" dirty="0">
              <a:solidFill>
                <a:srgbClr val="990000"/>
              </a:solidFill>
            </a:endParaRPr>
          </a:p>
        </p:txBody>
      </p:sp>
      <p:sp>
        <p:nvSpPr>
          <p:cNvPr id="2" name="Rectangle 1"/>
          <p:cNvSpPr/>
          <p:nvPr/>
        </p:nvSpPr>
        <p:spPr>
          <a:xfrm>
            <a:off x="0" y="1331596"/>
            <a:ext cx="8854010" cy="4832092"/>
          </a:xfrm>
          <a:prstGeom prst="rect">
            <a:avLst/>
          </a:prstGeom>
        </p:spPr>
        <p:txBody>
          <a:bodyPr wrap="square">
            <a:spAutoFit/>
          </a:bodyPr>
          <a:lstStyle/>
          <a:p>
            <a:pPr marL="457200" indent="-457200">
              <a:buFont typeface="Arial" panose="020B0604020202020204" pitchFamily="34" charset="0"/>
              <a:buChar char="•"/>
            </a:pPr>
            <a:r>
              <a:rPr lang="en-GB" altLang="en-US" sz="2800" dirty="0" smtClean="0">
                <a:latin typeface="Frutiger LT Std 45 Light" pitchFamily="34" charset="0"/>
                <a:cs typeface="Arial" panose="020B0604020202020204" pitchFamily="34" charset="0"/>
              </a:rPr>
              <a:t>Think about the </a:t>
            </a:r>
            <a:r>
              <a:rPr lang="en-GB" altLang="en-US" sz="2800" dirty="0">
                <a:latin typeface="Frutiger LT Std 45 Light" pitchFamily="34" charset="0"/>
                <a:cs typeface="Arial" panose="020B0604020202020204" pitchFamily="34" charset="0"/>
              </a:rPr>
              <a:t>variety of options that are available to you after Year 11.</a:t>
            </a:r>
          </a:p>
          <a:p>
            <a:endParaRPr lang="en-GB" altLang="en-US" sz="2800" dirty="0">
              <a:latin typeface="Frutiger LT Std 45 Light" pitchFamily="34" charset="0"/>
              <a:cs typeface="Arial" panose="020B0604020202020204" pitchFamily="34" charset="0"/>
            </a:endParaRPr>
          </a:p>
          <a:p>
            <a:pPr marL="457200" indent="-457200">
              <a:buFont typeface="Arial" panose="020B0604020202020204" pitchFamily="34" charset="0"/>
              <a:buChar char="•"/>
            </a:pPr>
            <a:r>
              <a:rPr lang="en-GB" altLang="en-US" sz="2800" dirty="0" smtClean="0">
                <a:latin typeface="Frutiger LT Std 45 Light" pitchFamily="34" charset="0"/>
                <a:cs typeface="Arial" panose="020B0604020202020204" pitchFamily="34" charset="0"/>
              </a:rPr>
              <a:t>Attend your Careers Appointment.</a:t>
            </a:r>
            <a:endParaRPr lang="en-GB" altLang="en-US" sz="2800" dirty="0">
              <a:latin typeface="Frutiger LT Std 45 Light" pitchFamily="34" charset="0"/>
              <a:cs typeface="Arial" panose="020B0604020202020204" pitchFamily="34" charset="0"/>
            </a:endParaRPr>
          </a:p>
          <a:p>
            <a:endParaRPr lang="en-GB" altLang="en-US" sz="2800" dirty="0">
              <a:latin typeface="Frutiger LT Std 45 Light" pitchFamily="34" charset="0"/>
              <a:cs typeface="Arial" panose="020B0604020202020204" pitchFamily="34" charset="0"/>
            </a:endParaRPr>
          </a:p>
          <a:p>
            <a:pPr marL="457200" indent="-457200">
              <a:buFont typeface="Arial" panose="020B0604020202020204" pitchFamily="34" charset="0"/>
              <a:buChar char="•"/>
            </a:pPr>
            <a:r>
              <a:rPr lang="en-GB" altLang="en-US" sz="2800" dirty="0" smtClean="0">
                <a:latin typeface="Frutiger LT Std 45 Light" pitchFamily="34" charset="0"/>
                <a:cs typeface="Arial" panose="020B0604020202020204" pitchFamily="34" charset="0"/>
              </a:rPr>
              <a:t>Try to make applications before Christmas (we can support you with this).</a:t>
            </a:r>
            <a:endParaRPr lang="en-GB" altLang="en-US" sz="2800" dirty="0">
              <a:latin typeface="Frutiger LT Std 45 Light" pitchFamily="34" charset="0"/>
              <a:cs typeface="Arial" panose="020B0604020202020204" pitchFamily="34" charset="0"/>
            </a:endParaRPr>
          </a:p>
          <a:p>
            <a:endParaRPr lang="en-GB" altLang="en-US" sz="2800" dirty="0">
              <a:latin typeface="Frutiger LT Std 45 Light" pitchFamily="34" charset="0"/>
              <a:cs typeface="Arial" panose="020B0604020202020204" pitchFamily="34" charset="0"/>
            </a:endParaRPr>
          </a:p>
          <a:p>
            <a:pPr marL="457200" indent="-457200">
              <a:buFont typeface="Arial" panose="020B0604020202020204" pitchFamily="34" charset="0"/>
              <a:buChar char="•"/>
            </a:pPr>
            <a:r>
              <a:rPr lang="en-GB" altLang="en-US" sz="2800" dirty="0" smtClean="0">
                <a:latin typeface="Frutiger LT Std 45 Light" pitchFamily="34" charset="0"/>
                <a:cs typeface="Arial" panose="020B0604020202020204" pitchFamily="34" charset="0"/>
              </a:rPr>
              <a:t>Have a main plan and a back up plan (for example, different levels of offers for if your grades aren’t what you expected).</a:t>
            </a:r>
            <a:endParaRPr lang="en-GB" altLang="en-US" sz="2800" dirty="0">
              <a:latin typeface="Frutiger LT Std 45 Light" pitchFamily="34" charset="0"/>
              <a:cs typeface="Arial" panose="020B0604020202020204" pitchFamily="34" charset="0"/>
            </a:endParaRPr>
          </a:p>
        </p:txBody>
      </p:sp>
    </p:spTree>
    <p:extLst>
      <p:ext uri="{BB962C8B-B14F-4D97-AF65-F5344CB8AC3E}">
        <p14:creationId xmlns:p14="http://schemas.microsoft.com/office/powerpoint/2010/main" val="39208312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4"/>
          <a:srcRect l="-756" t="-1008" r="-452" b="448"/>
          <a:stretch/>
        </p:blipFill>
        <p:spPr>
          <a:xfrm>
            <a:off x="13649" y="40943"/>
            <a:ext cx="9130352" cy="6807152"/>
          </a:xfrm>
          <a:prstGeom prst="rect">
            <a:avLst/>
          </a:prstGeom>
        </p:spPr>
      </p:pic>
    </p:spTree>
    <p:extLst>
      <p:ext uri="{BB962C8B-B14F-4D97-AF65-F5344CB8AC3E}">
        <p14:creationId xmlns:p14="http://schemas.microsoft.com/office/powerpoint/2010/main" val="56104056"/>
      </p:ext>
    </p:extLst>
  </p:cSld>
  <p:clrMapOvr>
    <a:masterClrMapping/>
  </p:clrMapOvr>
</p:sld>
</file>

<file path=ppt/theme/theme1.xml><?xml version="1.0" encoding="utf-8"?>
<a:theme xmlns:a="http://schemas.openxmlformats.org/drawingml/2006/main" name="Default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Old_x0020_Folder xmlns="73b0a356-9077-46ff-b0c1-ea98d3fe00ba">** Please Select one **</Old_x0020_Folder>
    <Sub_x0020_Category xmlns="73b0a356-9077-46ff-b0c1-ea98d3fe00ba">** Please Select one **</Sub_x0020_Category>
    <Old_x0020_Sub_x0020_Folder xmlns="73b0a356-9077-46ff-b0c1-ea98d3fe00ba">** Please Select one **</Old_x0020_Sub_x0020_Folder>
    <category xmlns="73b0a356-9077-46ff-b0c1-ea98d3fe00ba">** Please Select One **</category>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30FE9946EBF2F409A97FF1032EDF39E" ma:contentTypeVersion="12" ma:contentTypeDescription="Create a new document." ma:contentTypeScope="" ma:versionID="4e234c80ca1401e793d34c33bec43d84">
  <xsd:schema xmlns:xsd="http://www.w3.org/2001/XMLSchema" xmlns:xs="http://www.w3.org/2001/XMLSchema" xmlns:p="http://schemas.microsoft.com/office/2006/metadata/properties" xmlns:ns2="73b0a356-9077-46ff-b0c1-ea98d3fe00ba" xmlns:ns3="791a50d5-b48e-4732-856e-02d8ee84c96e" targetNamespace="http://schemas.microsoft.com/office/2006/metadata/properties" ma:root="true" ma:fieldsID="ae099bf0039b2a170d2cdc2bef8e3998" ns2:_="" ns3:_="">
    <xsd:import namespace="73b0a356-9077-46ff-b0c1-ea98d3fe00ba"/>
    <xsd:import namespace="791a50d5-b48e-4732-856e-02d8ee84c96e"/>
    <xsd:element name="properties">
      <xsd:complexType>
        <xsd:sequence>
          <xsd:element name="documentManagement">
            <xsd:complexType>
              <xsd:all>
                <xsd:element ref="ns2:Old_x0020_Folder" minOccurs="0"/>
                <xsd:element ref="ns2:Old_x0020_Sub_x0020_Folder" minOccurs="0"/>
                <xsd:element ref="ns2:category" minOccurs="0"/>
                <xsd:element ref="ns2:Sub_x0020_Category"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b0a356-9077-46ff-b0c1-ea98d3fe00ba" elementFormDefault="qualified">
    <xsd:import namespace="http://schemas.microsoft.com/office/2006/documentManagement/types"/>
    <xsd:import namespace="http://schemas.microsoft.com/office/infopath/2007/PartnerControls"/>
    <xsd:element name="Old_x0020_Folder" ma:index="8" nillable="true" ma:displayName="1st Level Metadate" ma:default="** Please Select one **" ma:format="Dropdown" ma:internalName="Old_x0020_Folder">
      <xsd:simpleType>
        <xsd:restriction base="dms:Choice">
          <xsd:enumeration value="** Please Select one **"/>
          <xsd:enumeration value="White Rose"/>
          <xsd:enumeration value="Rotherham"/>
        </xsd:restriction>
      </xsd:simpleType>
    </xsd:element>
    <xsd:element name="Old_x0020_Sub_x0020_Folder" ma:index="9" nillable="true" ma:displayName="2nd Level Metadate" ma:default="** Please Select one **" ma:format="Dropdown" ma:internalName="Old_x0020_Sub_x0020_Folder">
      <xsd:simpleType>
        <xsd:restriction base="dms:Choice">
          <xsd:enumeration value="** Please Select one **"/>
          <xsd:enumeration value="Enter Choice #1"/>
          <xsd:enumeration value="Enter Choice #2"/>
          <xsd:enumeration value="Enter Choice #3"/>
        </xsd:restriction>
      </xsd:simpleType>
    </xsd:element>
    <xsd:element name="category" ma:index="10" nillable="true" ma:displayName="3rd Level Metadate" ma:default="** Please Select One **" ma:format="Dropdown" ma:internalName="category">
      <xsd:simpleType>
        <xsd:restriction base="dms:Choice">
          <xsd:enumeration value="** Please Select One **"/>
          <xsd:enumeration value="Enter Choice #1"/>
          <xsd:enumeration value="Enter Choice #2"/>
          <xsd:enumeration value="Enter Choice #3"/>
        </xsd:restriction>
      </xsd:simpleType>
    </xsd:element>
    <xsd:element name="Sub_x0020_Category" ma:index="11" nillable="true" ma:displayName="4th Level Metadate" ma:default="** Please Select one **" ma:format="Dropdown" ma:internalName="Sub_x0020_Category">
      <xsd:simpleType>
        <xsd:restriction base="dms:Choice">
          <xsd:enumeration value="** Please Select one **"/>
          <xsd:enumeration value="Enter Choice #1"/>
          <xsd:enumeration value="Enter Choice #2"/>
          <xsd:enumeration value="Enter Choice #3"/>
        </xsd:restriction>
      </xsd:simpleType>
    </xsd:element>
  </xsd:schema>
  <xsd:schema xmlns:xsd="http://www.w3.org/2001/XMLSchema" xmlns:xs="http://www.w3.org/2001/XMLSchema" xmlns:dms="http://schemas.microsoft.com/office/2006/documentManagement/types" xmlns:pc="http://schemas.microsoft.com/office/infopath/2007/PartnerControls" targetNamespace="791a50d5-b48e-4732-856e-02d8ee84c96e" elementFormDefault="qualified">
    <xsd:import namespace="http://schemas.microsoft.com/office/2006/documentManagement/types"/>
    <xsd:import namespace="http://schemas.microsoft.com/office/infopath/2007/PartnerControls"/>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F25027E-B5C2-494C-BB5C-0EB510E39249}">
  <ds:schemaRefs>
    <ds:schemaRef ds:uri="791a50d5-b48e-4732-856e-02d8ee84c96e"/>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73b0a356-9077-46ff-b0c1-ea98d3fe00ba"/>
    <ds:schemaRef ds:uri="http://www.w3.org/XML/1998/namespace"/>
    <ds:schemaRef ds:uri="http://purl.org/dc/terms/"/>
  </ds:schemaRefs>
</ds:datastoreItem>
</file>

<file path=customXml/itemProps2.xml><?xml version="1.0" encoding="utf-8"?>
<ds:datastoreItem xmlns:ds="http://schemas.openxmlformats.org/officeDocument/2006/customXml" ds:itemID="{75EF4250-7150-4E54-8CF7-6CF15E9A13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b0a356-9077-46ff-b0c1-ea98d3fe00ba"/>
    <ds:schemaRef ds:uri="791a50d5-b48e-4732-856e-02d8ee84c96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6386E07-8661-4AD0-B1E9-0FB9F3ACBB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68</TotalTime>
  <Words>1821</Words>
  <Application>Microsoft Office PowerPoint</Application>
  <PresentationFormat>On-screen Show (4:3)</PresentationFormat>
  <Paragraphs>218</Paragraphs>
  <Slides>18</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Microsoft YaHei</vt:lpstr>
      <vt:lpstr>Arial</vt:lpstr>
      <vt:lpstr>Calibri</vt:lpstr>
      <vt:lpstr>Frutiger LT Std 45 Light</vt:lpstr>
      <vt:lpstr>Default Theme</vt:lpstr>
      <vt:lpstr>  Choices at 16   Nikki Corben  Careers Adviser Weston Favell Academy  Email: nikki.corben@prospects.co.uk  Tel: 07714 736728</vt:lpstr>
      <vt:lpstr>What makes you tick…</vt:lpstr>
      <vt:lpstr>This presentation covers:</vt:lpstr>
      <vt:lpstr>Planning your career path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Examples of local Advanced Apprenticeship job opportunities </vt:lpstr>
      <vt:lpstr>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Williams, Alice</dc:creator>
  <cp:lastModifiedBy>D Hendle</cp:lastModifiedBy>
  <cp:revision>27</cp:revision>
  <dcterms:modified xsi:type="dcterms:W3CDTF">2020-10-16T09:25:58Z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0x010100430FE9946EBF2F409A97FF1032EDF39E</vt:lpwstr>
  </property>
  <property fmtid="{D5CDD505-2E9C-101B-9397-08002B2CF9AE}" pid="3" name="Order">
    <vt:r8>100</vt:r8>
  </property>
  <property fmtid="{D5CDD505-2E9C-101B-9397-08002B2CF9AE}" pid="4" name="MSIP_Label_71dda7c5-96ca-48e3-9e3a-5c391aea2853_Enabled">
    <vt:lpwstr>True</vt:lpwstr>
  </property>
  <property fmtid="{D5CDD505-2E9C-101B-9397-08002B2CF9AE}" pid="5" name="MSIP_Label_71dda7c5-96ca-48e3-9e3a-5c391aea2853_SiteId">
    <vt:lpwstr>a091745a-b7d8-4d7a-b2a6-1359053d4510</vt:lpwstr>
  </property>
  <property fmtid="{D5CDD505-2E9C-101B-9397-08002B2CF9AE}" pid="6" name="MSIP_Label_71dda7c5-96ca-48e3-9e3a-5c391aea2853_Ref">
    <vt:lpwstr>https://api.informationprotection.azure.com/api/a091745a-b7d8-4d7a-b2a6-1359053d4510</vt:lpwstr>
  </property>
  <property fmtid="{D5CDD505-2E9C-101B-9397-08002B2CF9AE}" pid="7" name="MSIP_Label_71dda7c5-96ca-48e3-9e3a-5c391aea2853_SetBy">
    <vt:lpwstr>lberrill@westonfavellacademy.org</vt:lpwstr>
  </property>
  <property fmtid="{D5CDD505-2E9C-101B-9397-08002B2CF9AE}" pid="8" name="MSIP_Label_71dda7c5-96ca-48e3-9e3a-5c391aea2853_SetDate">
    <vt:lpwstr>2020-10-14T21:18:40.4350428+01:00</vt:lpwstr>
  </property>
  <property fmtid="{D5CDD505-2E9C-101B-9397-08002B2CF9AE}" pid="9" name="MSIP_Label_71dda7c5-96ca-48e3-9e3a-5c391aea2853_Name">
    <vt:lpwstr>General</vt:lpwstr>
  </property>
  <property fmtid="{D5CDD505-2E9C-101B-9397-08002B2CF9AE}" pid="10" name="MSIP_Label_71dda7c5-96ca-48e3-9e3a-5c391aea2853_Application">
    <vt:lpwstr>Microsoft Azure Information Protection</vt:lpwstr>
  </property>
  <property fmtid="{D5CDD505-2E9C-101B-9397-08002B2CF9AE}" pid="11" name="MSIP_Label_71dda7c5-96ca-48e3-9e3a-5c391aea2853_Extended_MSFT_Method">
    <vt:lpwstr>Automatic</vt:lpwstr>
  </property>
  <property fmtid="{D5CDD505-2E9C-101B-9397-08002B2CF9AE}" pid="12" name="Sensitivity">
    <vt:lpwstr>General</vt:lpwstr>
  </property>
</Properties>
</file>